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9"/>
  </p:notesMasterIdLst>
  <p:sldIdLst>
    <p:sldId id="263" r:id="rId2"/>
    <p:sldId id="321" r:id="rId3"/>
    <p:sldId id="334" r:id="rId4"/>
    <p:sldId id="335" r:id="rId5"/>
    <p:sldId id="347" r:id="rId6"/>
    <p:sldId id="348" r:id="rId7"/>
    <p:sldId id="267" r:id="rId8"/>
    <p:sldId id="349" r:id="rId9"/>
    <p:sldId id="351" r:id="rId10"/>
    <p:sldId id="352" r:id="rId11"/>
    <p:sldId id="339" r:id="rId12"/>
    <p:sldId id="323" r:id="rId13"/>
    <p:sldId id="293" r:id="rId14"/>
    <p:sldId id="271" r:id="rId15"/>
    <p:sldId id="345" r:id="rId16"/>
    <p:sldId id="350" r:id="rId17"/>
    <p:sldId id="275" r:id="rId18"/>
  </p:sldIdLst>
  <p:sldSz cx="12192000" cy="6858000"/>
  <p:notesSz cx="1522413" cy="2819400"/>
  <p:defaultTextStyle>
    <a:defPPr>
      <a:defRPr lang="de-DE"/>
    </a:defPPr>
    <a:lvl1pPr algn="l" rtl="0" fontAlgn="base">
      <a:spcBef>
        <a:spcPct val="50000"/>
      </a:spcBef>
      <a:spcAft>
        <a:spcPct val="0"/>
      </a:spcAft>
      <a:buClr>
        <a:srgbClr val="001E46"/>
      </a:buClr>
      <a:buFont typeface="Wingdings" pitchFamily="2" charset="2"/>
      <a:defRPr kern="1200">
        <a:solidFill>
          <a:srgbClr val="4D4D4D"/>
        </a:solidFill>
        <a:latin typeface="Arial" charset="0"/>
        <a:ea typeface="+mn-ea"/>
        <a:cs typeface="+mn-cs"/>
      </a:defRPr>
    </a:lvl1pPr>
    <a:lvl2pPr marL="457200" algn="l" rtl="0" fontAlgn="base">
      <a:spcBef>
        <a:spcPct val="50000"/>
      </a:spcBef>
      <a:spcAft>
        <a:spcPct val="0"/>
      </a:spcAft>
      <a:buClr>
        <a:srgbClr val="001E46"/>
      </a:buClr>
      <a:buFont typeface="Wingdings" pitchFamily="2" charset="2"/>
      <a:defRPr kern="1200">
        <a:solidFill>
          <a:srgbClr val="4D4D4D"/>
        </a:solidFill>
        <a:latin typeface="Arial" charset="0"/>
        <a:ea typeface="+mn-ea"/>
        <a:cs typeface="+mn-cs"/>
      </a:defRPr>
    </a:lvl2pPr>
    <a:lvl3pPr marL="914400" algn="l" rtl="0" fontAlgn="base">
      <a:spcBef>
        <a:spcPct val="50000"/>
      </a:spcBef>
      <a:spcAft>
        <a:spcPct val="0"/>
      </a:spcAft>
      <a:buClr>
        <a:srgbClr val="001E46"/>
      </a:buClr>
      <a:buFont typeface="Wingdings" pitchFamily="2" charset="2"/>
      <a:defRPr kern="1200">
        <a:solidFill>
          <a:srgbClr val="4D4D4D"/>
        </a:solidFill>
        <a:latin typeface="Arial" charset="0"/>
        <a:ea typeface="+mn-ea"/>
        <a:cs typeface="+mn-cs"/>
      </a:defRPr>
    </a:lvl3pPr>
    <a:lvl4pPr marL="1371600" algn="l" rtl="0" fontAlgn="base">
      <a:spcBef>
        <a:spcPct val="50000"/>
      </a:spcBef>
      <a:spcAft>
        <a:spcPct val="0"/>
      </a:spcAft>
      <a:buClr>
        <a:srgbClr val="001E46"/>
      </a:buClr>
      <a:buFont typeface="Wingdings" pitchFamily="2" charset="2"/>
      <a:defRPr kern="1200">
        <a:solidFill>
          <a:srgbClr val="4D4D4D"/>
        </a:solidFill>
        <a:latin typeface="Arial" charset="0"/>
        <a:ea typeface="+mn-ea"/>
        <a:cs typeface="+mn-cs"/>
      </a:defRPr>
    </a:lvl4pPr>
    <a:lvl5pPr marL="1828800" algn="l" rtl="0" fontAlgn="base">
      <a:spcBef>
        <a:spcPct val="50000"/>
      </a:spcBef>
      <a:spcAft>
        <a:spcPct val="0"/>
      </a:spcAft>
      <a:buClr>
        <a:srgbClr val="001E46"/>
      </a:buClr>
      <a:buFont typeface="Wingdings" pitchFamily="2" charset="2"/>
      <a:defRPr kern="1200">
        <a:solidFill>
          <a:srgbClr val="4D4D4D"/>
        </a:solidFill>
        <a:latin typeface="Arial" charset="0"/>
        <a:ea typeface="+mn-ea"/>
        <a:cs typeface="+mn-cs"/>
      </a:defRPr>
    </a:lvl5pPr>
    <a:lvl6pPr marL="2286000" algn="l" defTabSz="914400" rtl="0" eaLnBrk="1" latinLnBrk="0" hangingPunct="1">
      <a:defRPr kern="1200">
        <a:solidFill>
          <a:srgbClr val="4D4D4D"/>
        </a:solidFill>
        <a:latin typeface="Arial" charset="0"/>
        <a:ea typeface="+mn-ea"/>
        <a:cs typeface="+mn-cs"/>
      </a:defRPr>
    </a:lvl6pPr>
    <a:lvl7pPr marL="2743200" algn="l" defTabSz="914400" rtl="0" eaLnBrk="1" latinLnBrk="0" hangingPunct="1">
      <a:defRPr kern="1200">
        <a:solidFill>
          <a:srgbClr val="4D4D4D"/>
        </a:solidFill>
        <a:latin typeface="Arial" charset="0"/>
        <a:ea typeface="+mn-ea"/>
        <a:cs typeface="+mn-cs"/>
      </a:defRPr>
    </a:lvl7pPr>
    <a:lvl8pPr marL="3200400" algn="l" defTabSz="914400" rtl="0" eaLnBrk="1" latinLnBrk="0" hangingPunct="1">
      <a:defRPr kern="1200">
        <a:solidFill>
          <a:srgbClr val="4D4D4D"/>
        </a:solidFill>
        <a:latin typeface="Arial" charset="0"/>
        <a:ea typeface="+mn-ea"/>
        <a:cs typeface="+mn-cs"/>
      </a:defRPr>
    </a:lvl8pPr>
    <a:lvl9pPr marL="3657600" algn="l" defTabSz="914400" rtl="0" eaLnBrk="1" latinLnBrk="0" hangingPunct="1">
      <a:defRPr kern="1200">
        <a:solidFill>
          <a:srgbClr val="4D4D4D"/>
        </a:solidFill>
        <a:latin typeface="Arial" charset="0"/>
        <a:ea typeface="+mn-ea"/>
        <a:cs typeface="+mn-cs"/>
      </a:defRPr>
    </a:lvl9pPr>
  </p:defaultTextStyle>
  <p:extLst>
    <p:ext uri="{EFAFB233-063F-42B5-8137-9DF3F51BA10A}">
      <p15:sldGuideLst xmlns:p15="http://schemas.microsoft.com/office/powerpoint/2012/main">
        <p15:guide id="1" orient="horz" pos="3566" userDrawn="1">
          <p15:clr>
            <a:srgbClr val="A4A3A4"/>
          </p15:clr>
        </p15:guide>
        <p15:guide id="2" pos="7679" userDrawn="1">
          <p15:clr>
            <a:srgbClr val="A4A3A4"/>
          </p15:clr>
        </p15:guide>
        <p15:guide id="3" pos="695" userDrawn="1">
          <p15:clr>
            <a:srgbClr val="A4A3A4"/>
          </p15:clr>
        </p15:guide>
      </p15:sldGuideLst>
    </p:ext>
    <p:ext uri="{2D200454-40CA-4A62-9FC3-DE9A4176ACB9}">
      <p15:notesGuideLst xmlns:p15="http://schemas.microsoft.com/office/powerpoint/2012/main">
        <p15:guide id="1" orient="horz" pos="888">
          <p15:clr>
            <a:srgbClr val="A4A3A4"/>
          </p15:clr>
        </p15:guide>
        <p15:guide id="2" pos="48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keting" initials="M"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7D445"/>
    <a:srgbClr val="292929"/>
    <a:srgbClr val="000000"/>
    <a:srgbClr val="1472BB"/>
    <a:srgbClr val="70AD47"/>
    <a:srgbClr val="873DC0"/>
    <a:srgbClr val="040708"/>
    <a:srgbClr val="7F2F8E"/>
    <a:srgbClr val="E48325"/>
    <a:srgbClr val="0A73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153" autoAdjust="0"/>
    <p:restoredTop sz="71299" autoAdjust="0"/>
  </p:normalViewPr>
  <p:slideViewPr>
    <p:cSldViewPr>
      <p:cViewPr varScale="1">
        <p:scale>
          <a:sx n="79" d="100"/>
          <a:sy n="79" d="100"/>
        </p:scale>
        <p:origin x="3018" y="54"/>
      </p:cViewPr>
      <p:guideLst>
        <p:guide orient="horz" pos="3566"/>
        <p:guide pos="7679"/>
        <p:guide pos="695"/>
      </p:guideLst>
    </p:cSldViewPr>
  </p:slideViewPr>
  <p:outlineViewPr>
    <p:cViewPr>
      <p:scale>
        <a:sx n="33" d="100"/>
        <a:sy n="33" d="100"/>
      </p:scale>
      <p:origin x="0" y="0"/>
    </p:cViewPr>
  </p:outlineViewPr>
  <p:notesTextViewPr>
    <p:cViewPr>
      <p:scale>
        <a:sx n="75" d="100"/>
        <a:sy n="75" d="100"/>
      </p:scale>
      <p:origin x="0" y="0"/>
    </p:cViewPr>
  </p:notesTextViewPr>
  <p:notesViewPr>
    <p:cSldViewPr>
      <p:cViewPr varScale="1">
        <p:scale>
          <a:sx n="81" d="100"/>
          <a:sy n="81" d="100"/>
        </p:scale>
        <p:origin x="-2070" y="-84"/>
      </p:cViewPr>
      <p:guideLst>
        <p:guide orient="horz" pos="888"/>
        <p:guide pos="48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0.png>
</file>

<file path=ppt/media/image11.svg>
</file>

<file path=ppt/media/image12.png>
</file>

<file path=ppt/media/image13.png>
</file>

<file path=ppt/media/image14.jp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0.png>
</file>

<file path=ppt/media/image31.svg>
</file>

<file path=ppt/media/image32.png>
</file>

<file path=ppt/media/image33.png>
</file>

<file path=ppt/media/image34.png>
</file>

<file path=ppt/media/image35.png>
</file>

<file path=ppt/media/image36.jpeg>
</file>

<file path=ppt/media/image5.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0162" name="Rectangle 2"/>
          <p:cNvSpPr>
            <a:spLocks noGrp="1" noChangeArrowheads="1"/>
          </p:cNvSpPr>
          <p:nvPr>
            <p:ph type="hdr" sz="quarter"/>
          </p:nvPr>
        </p:nvSpPr>
        <p:spPr bwMode="auto">
          <a:xfrm>
            <a:off x="0" y="0"/>
            <a:ext cx="660400" cy="141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26307" tIns="13154" rIns="26307" bIns="13154" numCol="1" anchor="t" anchorCtr="0" compatLnSpc="1">
            <a:prstTxWarp prst="textNoShape">
              <a:avLst/>
            </a:prstTxWarp>
          </a:bodyPr>
          <a:lstStyle>
            <a:lvl1pPr defTabSz="263525">
              <a:spcBef>
                <a:spcPct val="0"/>
              </a:spcBef>
              <a:buClrTx/>
              <a:buFontTx/>
              <a:buNone/>
              <a:defRPr sz="300">
                <a:solidFill>
                  <a:schemeClr val="tx1"/>
                </a:solidFill>
              </a:defRPr>
            </a:lvl1pPr>
          </a:lstStyle>
          <a:p>
            <a:endParaRPr lang="de-DE"/>
          </a:p>
        </p:txBody>
      </p:sp>
      <p:sp>
        <p:nvSpPr>
          <p:cNvPr id="220163" name="Rectangle 3"/>
          <p:cNvSpPr>
            <a:spLocks noGrp="1" noChangeArrowheads="1"/>
          </p:cNvSpPr>
          <p:nvPr>
            <p:ph type="dt" idx="1"/>
          </p:nvPr>
        </p:nvSpPr>
        <p:spPr bwMode="auto">
          <a:xfrm>
            <a:off x="862013" y="0"/>
            <a:ext cx="660400" cy="1412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26307" tIns="13154" rIns="26307" bIns="13154" numCol="1" anchor="t" anchorCtr="0" compatLnSpc="1">
            <a:prstTxWarp prst="textNoShape">
              <a:avLst/>
            </a:prstTxWarp>
          </a:bodyPr>
          <a:lstStyle>
            <a:lvl1pPr algn="r" defTabSz="263525">
              <a:spcBef>
                <a:spcPct val="0"/>
              </a:spcBef>
              <a:buClrTx/>
              <a:buFontTx/>
              <a:buNone/>
              <a:defRPr sz="300">
                <a:solidFill>
                  <a:schemeClr val="tx1"/>
                </a:solidFill>
              </a:defRPr>
            </a:lvl1pPr>
          </a:lstStyle>
          <a:p>
            <a:endParaRPr lang="de-DE"/>
          </a:p>
        </p:txBody>
      </p:sp>
      <p:sp>
        <p:nvSpPr>
          <p:cNvPr id="220164" name="Rectangle 4"/>
          <p:cNvSpPr>
            <a:spLocks noGrp="1" noRot="1" noChangeAspect="1" noChangeArrowheads="1" noTextEdit="1"/>
          </p:cNvSpPr>
          <p:nvPr>
            <p:ph type="sldImg" idx="2"/>
          </p:nvPr>
        </p:nvSpPr>
        <p:spPr bwMode="auto">
          <a:xfrm>
            <a:off x="-177800" y="211138"/>
            <a:ext cx="1879600" cy="1057275"/>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dist="35921" dir="2700000" algn="ctr" rotWithShape="0">
                    <a:srgbClr val="808080"/>
                  </a:outerShdw>
                </a:effectLst>
              </a14:hiddenEffects>
            </a:ext>
            <a:ext uri="{53640926-AAD7-44d8-BBD7-CCE9431645EC}">
              <a14:shadowObscured xmlns:a14="http://schemas.microsoft.com/office/drawing/2010/main" xmlns="" val="1"/>
            </a:ext>
          </a:extLst>
        </p:spPr>
      </p:sp>
      <p:sp>
        <p:nvSpPr>
          <p:cNvPr id="220165" name="Rectangle 5"/>
          <p:cNvSpPr>
            <a:spLocks noGrp="1" noChangeArrowheads="1"/>
          </p:cNvSpPr>
          <p:nvPr>
            <p:ph type="body" sz="quarter" idx="3"/>
          </p:nvPr>
        </p:nvSpPr>
        <p:spPr bwMode="auto">
          <a:xfrm>
            <a:off x="152400" y="1339850"/>
            <a:ext cx="1217613" cy="12684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26307" tIns="13154" rIns="26307" bIns="13154" numCol="1" anchor="t" anchorCtr="0" compatLnSpc="1">
            <a:prstTxWarp prst="textNoShape">
              <a:avLst/>
            </a:prstTxWarp>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220166" name="Rectangle 6"/>
          <p:cNvSpPr>
            <a:spLocks noGrp="1" noChangeArrowheads="1"/>
          </p:cNvSpPr>
          <p:nvPr>
            <p:ph type="ftr" sz="quarter" idx="4"/>
          </p:nvPr>
        </p:nvSpPr>
        <p:spPr bwMode="auto">
          <a:xfrm>
            <a:off x="0" y="2678113"/>
            <a:ext cx="660400" cy="141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26307" tIns="13154" rIns="26307" bIns="13154" numCol="1" anchor="b" anchorCtr="0" compatLnSpc="1">
            <a:prstTxWarp prst="textNoShape">
              <a:avLst/>
            </a:prstTxWarp>
          </a:bodyPr>
          <a:lstStyle>
            <a:lvl1pPr defTabSz="263525">
              <a:spcBef>
                <a:spcPct val="0"/>
              </a:spcBef>
              <a:buClrTx/>
              <a:buFontTx/>
              <a:buNone/>
              <a:defRPr sz="300">
                <a:solidFill>
                  <a:schemeClr val="tx1"/>
                </a:solidFill>
              </a:defRPr>
            </a:lvl1pPr>
          </a:lstStyle>
          <a:p>
            <a:endParaRPr lang="de-DE"/>
          </a:p>
        </p:txBody>
      </p:sp>
      <p:sp>
        <p:nvSpPr>
          <p:cNvPr id="220167" name="Rectangle 7"/>
          <p:cNvSpPr>
            <a:spLocks noGrp="1" noChangeArrowheads="1"/>
          </p:cNvSpPr>
          <p:nvPr>
            <p:ph type="sldNum" sz="quarter" idx="5"/>
          </p:nvPr>
        </p:nvSpPr>
        <p:spPr bwMode="auto">
          <a:xfrm>
            <a:off x="862013" y="2678113"/>
            <a:ext cx="660400" cy="141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26307" tIns="13154" rIns="26307" bIns="13154" numCol="1" anchor="b" anchorCtr="0" compatLnSpc="1">
            <a:prstTxWarp prst="textNoShape">
              <a:avLst/>
            </a:prstTxWarp>
          </a:bodyPr>
          <a:lstStyle>
            <a:lvl1pPr algn="r" defTabSz="263525">
              <a:spcBef>
                <a:spcPct val="0"/>
              </a:spcBef>
              <a:buClrTx/>
              <a:buFontTx/>
              <a:buNone/>
              <a:defRPr sz="300">
                <a:solidFill>
                  <a:schemeClr val="tx1"/>
                </a:solidFill>
              </a:defRPr>
            </a:lvl1pPr>
          </a:lstStyle>
          <a:p>
            <a:fld id="{C045881A-AB05-4172-8CB2-6636B1E2BADA}" type="slidenum">
              <a:rPr lang="de-DE"/>
              <a:pPr/>
              <a:t>‹#›</a:t>
            </a:fld>
            <a:endParaRPr lang="de-DE"/>
          </a:p>
        </p:txBody>
      </p:sp>
    </p:spTree>
    <p:extLst>
      <p:ext uri="{BB962C8B-B14F-4D97-AF65-F5344CB8AC3E}">
        <p14:creationId xmlns:p14="http://schemas.microsoft.com/office/powerpoint/2010/main" val="2383029312"/>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Hello everyone. Today everyone has talked about some wonderful advancements in limb BCI, and I’ll be shifting gears a bit to talk about a related piece of basic science about observation-related activity in motor areas.</a:t>
            </a:r>
          </a:p>
        </p:txBody>
      </p:sp>
      <p:sp>
        <p:nvSpPr>
          <p:cNvPr id="4" name="Slide Number Placeholder 3"/>
          <p:cNvSpPr>
            <a:spLocks noGrp="1"/>
          </p:cNvSpPr>
          <p:nvPr>
            <p:ph type="sldNum" sz="quarter" idx="5"/>
          </p:nvPr>
        </p:nvSpPr>
        <p:spPr/>
        <p:txBody>
          <a:bodyPr/>
          <a:lstStyle/>
          <a:p>
            <a:fld id="{C045881A-AB05-4172-8CB2-6636B1E2BADA}" type="slidenum">
              <a:rPr lang="de-DE" smtClean="0"/>
              <a:pPr/>
              <a:t>1</a:t>
            </a:fld>
            <a:endParaRPr lang="de-DE"/>
          </a:p>
        </p:txBody>
      </p:sp>
    </p:spTree>
    <p:extLst>
      <p:ext uri="{BB962C8B-B14F-4D97-AF65-F5344CB8AC3E}">
        <p14:creationId xmlns:p14="http://schemas.microsoft.com/office/powerpoint/2010/main" val="3388390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We devise a passive-active index to quantify neurons based on their relative preference for execution and observation – although as an aside, we use modulation across grip types and time, rather than raw firing rate, to compute this index, and also pre-select neurons using a modest 1Hz range criterion.</a:t>
            </a:r>
            <a:endParaRPr lang="en-DE" b="0" u="none" dirty="0"/>
          </a:p>
        </p:txBody>
      </p:sp>
      <p:sp>
        <p:nvSpPr>
          <p:cNvPr id="4" name="Slide Number Placeholder 3"/>
          <p:cNvSpPr>
            <a:spLocks noGrp="1"/>
          </p:cNvSpPr>
          <p:nvPr>
            <p:ph type="sldNum" sz="quarter" idx="5"/>
          </p:nvPr>
        </p:nvSpPr>
        <p:spPr/>
        <p:txBody>
          <a:bodyPr/>
          <a:lstStyle/>
          <a:p>
            <a:fld id="{C045881A-AB05-4172-8CB2-6636B1E2BADA}" type="slidenum">
              <a:rPr lang="de-DE" smtClean="0"/>
              <a:pPr/>
              <a:t>10</a:t>
            </a:fld>
            <a:endParaRPr lang="de-DE"/>
          </a:p>
        </p:txBody>
      </p:sp>
    </p:spTree>
    <p:extLst>
      <p:ext uri="{BB962C8B-B14F-4D97-AF65-F5344CB8AC3E}">
        <p14:creationId xmlns:p14="http://schemas.microsoft.com/office/powerpoint/2010/main" val="256286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noProof="0" dirty="0"/>
              <a:t>We quantify the entire population according to this metric and, within no cortical area and indeed, not even when pooling across areas do we see evidence of clustering in the neural population – preference for observation and execution exists along a smooth continuum, albeit one whose mean shifts as one progresses from the highly visual AIP to the execution-concerned M1.</a:t>
            </a:r>
          </a:p>
        </p:txBody>
      </p:sp>
      <p:sp>
        <p:nvSpPr>
          <p:cNvPr id="4" name="Slide Number Placeholder 3"/>
          <p:cNvSpPr>
            <a:spLocks noGrp="1"/>
          </p:cNvSpPr>
          <p:nvPr>
            <p:ph type="sldNum" sz="quarter" idx="5"/>
          </p:nvPr>
        </p:nvSpPr>
        <p:spPr/>
        <p:txBody>
          <a:bodyPr/>
          <a:lstStyle/>
          <a:p>
            <a:fld id="{C045881A-AB05-4172-8CB2-6636B1E2BADA}" type="slidenum">
              <a:rPr lang="de-DE" smtClean="0"/>
              <a:pPr/>
              <a:t>11</a:t>
            </a:fld>
            <a:endParaRPr lang="de-DE"/>
          </a:p>
        </p:txBody>
      </p:sp>
    </p:spTree>
    <p:extLst>
      <p:ext uri="{BB962C8B-B14F-4D97-AF65-F5344CB8AC3E}">
        <p14:creationId xmlns:p14="http://schemas.microsoft.com/office/powerpoint/2010/main" val="3903627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here, we decide to use population-level analyses to understand the representational granularity of observation activity, since there are no mirror neurons to confine our analysis to. However, I need to make one other quick detour: namely, that population-level analyses are *powerful* and likely to pick up on effects related to object vision and even the block design of our task. For this reason, we looked to see if we could isolate this activity into a subspace distinct from that in which movement-related representations were contained. </a:t>
            </a:r>
          </a:p>
          <a:p>
            <a:endParaRPr lang="en-US" dirty="0"/>
          </a:p>
          <a:p>
            <a:r>
              <a:rPr lang="en-US" dirty="0"/>
              <a:t>Indeed, we found that we could: to illustrate this, on the left, we observe neuronal activity plotted on the first principal component of the first 500ms following object illumination. The two different traces correspond to different objects. We see that this activity persists throughout the object lift epoch, when movement is being actively executed. However, if we then remove this activity by setting all values to zero (dashed lines), then shift our focus to the first PC of activity in the 1s window surrounding object lift, we find that the dashed lines nearly overlap with the solid lines, indicating that the movement-related space is largely orthogonal to the vision-related space.</a:t>
            </a:r>
          </a:p>
          <a:p>
            <a:endParaRPr lang="en-US" dirty="0"/>
          </a:p>
          <a:p>
            <a:r>
              <a:rPr lang="en-US" dirty="0"/>
              <a:t>Note in this case that I am illustrating a 1-D example, but the subspaces being removed here are 2-7 dimensional, depending on the animal, area, and recording session.</a:t>
            </a:r>
          </a:p>
          <a:p>
            <a:r>
              <a:rPr lang="en-US" dirty="0"/>
              <a:t>----</a:t>
            </a:r>
          </a:p>
        </p:txBody>
      </p:sp>
      <p:sp>
        <p:nvSpPr>
          <p:cNvPr id="4" name="Slide Number Placeholder 3"/>
          <p:cNvSpPr>
            <a:spLocks noGrp="1"/>
          </p:cNvSpPr>
          <p:nvPr>
            <p:ph type="sldNum" sz="quarter" idx="5"/>
          </p:nvPr>
        </p:nvSpPr>
        <p:spPr/>
        <p:txBody>
          <a:bodyPr/>
          <a:lstStyle/>
          <a:p>
            <a:fld id="{C045881A-AB05-4172-8CB2-6636B1E2BADA}" type="slidenum">
              <a:rPr lang="de-DE" smtClean="0"/>
              <a:pPr/>
              <a:t>12</a:t>
            </a:fld>
            <a:endParaRPr lang="de-DE"/>
          </a:p>
        </p:txBody>
      </p:sp>
    </p:spTree>
    <p:extLst>
      <p:ext uri="{BB962C8B-B14F-4D97-AF65-F5344CB8AC3E}">
        <p14:creationId xmlns:p14="http://schemas.microsoft.com/office/powerpoint/2010/main" val="41537943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…and once we’ve done all that, we’re ready to start visualizing neural activity to look for representations of observed grips.</a:t>
            </a:r>
          </a:p>
          <a:p>
            <a:endParaRPr lang="en-US" b="0" u="none" dirty="0"/>
          </a:p>
          <a:p>
            <a:r>
              <a:rPr lang="en-US" b="0" u="none" dirty="0"/>
              <a:t>The first thing we do is look for a common representation of objects between executed and observed grips, with the idea being that the presence of a given object may produce simulation of the monkey’s own grasp of that object even if the human partner gripped it differently. Shown here are 2D subspaces which maximize the degree of congruence between execution- and observation-related activity patterns, and while we find a good deal of overlap between these two contexts, we also find a good deal of overlap across the different objects (represented here by color saturation).</a:t>
            </a:r>
          </a:p>
          <a:p>
            <a:endParaRPr lang="en-US" b="0" u="none" dirty="0"/>
          </a:p>
          <a:p>
            <a:r>
              <a:rPr lang="en-US" b="0" u="none" dirty="0"/>
              <a:t>Note that this example is in F5. This result holds in AIP, but the variance captured by this shared component in M1 is comparatively tiny (fails to go beyond 5% variance explained).</a:t>
            </a:r>
          </a:p>
        </p:txBody>
      </p:sp>
      <p:sp>
        <p:nvSpPr>
          <p:cNvPr id="4" name="Slide Number Placeholder 3"/>
          <p:cNvSpPr>
            <a:spLocks noGrp="1"/>
          </p:cNvSpPr>
          <p:nvPr>
            <p:ph type="sldNum" sz="quarter" idx="5"/>
          </p:nvPr>
        </p:nvSpPr>
        <p:spPr/>
        <p:txBody>
          <a:bodyPr/>
          <a:lstStyle/>
          <a:p>
            <a:fld id="{C045881A-AB05-4172-8CB2-6636B1E2BADA}" type="slidenum">
              <a:rPr lang="de-DE" smtClean="0"/>
              <a:pPr/>
              <a:t>13</a:t>
            </a:fld>
            <a:endParaRPr lang="de-DE"/>
          </a:p>
        </p:txBody>
      </p:sp>
    </p:spTree>
    <p:extLst>
      <p:ext uri="{BB962C8B-B14F-4D97-AF65-F5344CB8AC3E}">
        <p14:creationId xmlns:p14="http://schemas.microsoft.com/office/powerpoint/2010/main" val="33827229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However, because grip types are indeed dissimilar between the two contexts, we then assess to what extent there is a representation of grip type during the observation context at all.</a:t>
            </a:r>
          </a:p>
          <a:p>
            <a:endParaRPr lang="en-US" noProof="0" dirty="0"/>
          </a:p>
          <a:p>
            <a:r>
              <a:rPr lang="en-US" noProof="0" dirty="0"/>
              <a:t>Here, we train a *bunch* of classifiers in parallel using a high-performance computing cluster to assess the accuracy of LDA classifiers on neural data aligned to the last 500ms prior to lift and hold of the object – and a bunch of controls that I do *not* have time to go into today</a:t>
            </a:r>
          </a:p>
          <a:p>
            <a:endParaRPr lang="en-US" noProof="0" dirty="0"/>
          </a:p>
          <a:p>
            <a:r>
              <a:rPr lang="en-US" noProof="0" dirty="0"/>
              <a:t>And in most cases, even though execution classifiers perform well above chance, observation classifiers rarely do</a:t>
            </a:r>
          </a:p>
          <a:p>
            <a:r>
              <a:rPr lang="en-US" noProof="0" dirty="0"/>
              <a:t>----</a:t>
            </a:r>
          </a:p>
        </p:txBody>
      </p:sp>
      <p:sp>
        <p:nvSpPr>
          <p:cNvPr id="4" name="Slide Number Placeholder 3"/>
          <p:cNvSpPr>
            <a:spLocks noGrp="1"/>
          </p:cNvSpPr>
          <p:nvPr>
            <p:ph type="sldNum" sz="quarter" idx="5"/>
          </p:nvPr>
        </p:nvSpPr>
        <p:spPr/>
        <p:txBody>
          <a:bodyPr/>
          <a:lstStyle/>
          <a:p>
            <a:fld id="{C045881A-AB05-4172-8CB2-6636B1E2BADA}" type="slidenum">
              <a:rPr lang="de-DE" smtClean="0"/>
              <a:pPr/>
              <a:t>14</a:t>
            </a:fld>
            <a:endParaRPr lang="de-DE"/>
          </a:p>
        </p:txBody>
      </p:sp>
    </p:spTree>
    <p:extLst>
      <p:ext uri="{BB962C8B-B14F-4D97-AF65-F5344CB8AC3E}">
        <p14:creationId xmlns:p14="http://schemas.microsoft.com/office/powerpoint/2010/main" val="20490837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Of course, this may not be surprising if the observation condition comprises, say, 10% of variance of the VGG context, which would fall in line with the classical view that 10% of mirror neurons should be „strictly congruent“ mirror neurons.</a:t>
            </a:r>
          </a:p>
          <a:p>
            <a:endParaRPr lang="en-US" noProof="0" dirty="0"/>
          </a:p>
          <a:p>
            <a:r>
              <a:rPr lang="en-US" noProof="0" dirty="0"/>
              <a:t>Therefore, we simulate the case where we only had 10% of the neuronal population available to decode grip type during the VGG context and find that it still significantly outperforms both the observation context and chance level in all cases.</a:t>
            </a:r>
          </a:p>
          <a:p>
            <a:r>
              <a:rPr lang="en-US" noProof="0" dirty="0"/>
              <a:t>----</a:t>
            </a:r>
          </a:p>
        </p:txBody>
      </p:sp>
      <p:sp>
        <p:nvSpPr>
          <p:cNvPr id="4" name="Slide Number Placeholder 3"/>
          <p:cNvSpPr>
            <a:spLocks noGrp="1"/>
          </p:cNvSpPr>
          <p:nvPr>
            <p:ph type="sldNum" sz="quarter" idx="5"/>
          </p:nvPr>
        </p:nvSpPr>
        <p:spPr/>
        <p:txBody>
          <a:bodyPr/>
          <a:lstStyle/>
          <a:p>
            <a:fld id="{C045881A-AB05-4172-8CB2-6636B1E2BADA}" type="slidenum">
              <a:rPr lang="de-DE" smtClean="0"/>
              <a:pPr/>
              <a:t>15</a:t>
            </a:fld>
            <a:endParaRPr lang="de-DE"/>
          </a:p>
        </p:txBody>
      </p:sp>
    </p:spTree>
    <p:extLst>
      <p:ext uri="{BB962C8B-B14F-4D97-AF65-F5344CB8AC3E}">
        <p14:creationId xmlns:p14="http://schemas.microsoft.com/office/powerpoint/2010/main" val="9222010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a:t>In summary, then:</a:t>
            </a:r>
          </a:p>
          <a:p>
            <a:endParaRPr lang="en-US" noProof="0"/>
          </a:p>
          <a:p>
            <a:r>
              <a:rPr lang="en-US" noProof="0"/>
              <a:t>There *is* a substantial activity pattern in F5 and AIP which is shared across execution and observation contexts</a:t>
            </a:r>
          </a:p>
          <a:p>
            <a:endParaRPr lang="en-US" noProof="0"/>
          </a:p>
          <a:p>
            <a:r>
              <a:rPr lang="en-US" noProof="0"/>
              <a:t>However, this shared activity pattern is not grip-specific</a:t>
            </a:r>
          </a:p>
          <a:p>
            <a:endParaRPr lang="en-US" noProof="0"/>
          </a:p>
          <a:p>
            <a:r>
              <a:rPr lang="en-US" noProof="0"/>
              <a:t>In fact, observation-related activity is less grip-selective than predicted by classical hypotheses about congruent mirror neurons</a:t>
            </a:r>
          </a:p>
          <a:p>
            <a:endParaRPr lang="en-US" noProof="0"/>
          </a:p>
          <a:p>
            <a:r>
              <a:rPr lang="en-US" noProof="0"/>
              <a:t>This all implies that there are distinct representations for action execution and fine-resolution action understanding, as the latter is predicated on a fine-grained grip representation during the observation context.</a:t>
            </a:r>
          </a:p>
          <a:p>
            <a:endParaRPr lang="en-US" noProof="0"/>
          </a:p>
          <a:p>
            <a:r>
              <a:rPr lang="en-US" noProof="0"/>
              <a:t>Moreover, in a BCI context, this implies that during observation learning, the helpful training signal is almost certainly explicit rehearsal .from the user prompted by the visual stimulus, rather than any resonant activation purely attributable to observation in and of itself.</a:t>
            </a:r>
            <a:endParaRPr lang="en-US" noProof="0" dirty="0"/>
          </a:p>
        </p:txBody>
      </p:sp>
      <p:sp>
        <p:nvSpPr>
          <p:cNvPr id="4" name="Slide Number Placeholder 3"/>
          <p:cNvSpPr>
            <a:spLocks noGrp="1"/>
          </p:cNvSpPr>
          <p:nvPr>
            <p:ph type="sldNum" sz="quarter" idx="5"/>
          </p:nvPr>
        </p:nvSpPr>
        <p:spPr/>
        <p:txBody>
          <a:bodyPr/>
          <a:lstStyle/>
          <a:p>
            <a:fld id="{C045881A-AB05-4172-8CB2-6636B1E2BADA}" type="slidenum">
              <a:rPr lang="de-DE" smtClean="0"/>
              <a:pPr/>
              <a:t>16</a:t>
            </a:fld>
            <a:endParaRPr lang="de-DE"/>
          </a:p>
        </p:txBody>
      </p:sp>
    </p:spTree>
    <p:extLst>
      <p:ext uri="{BB962C8B-B14F-4D97-AF65-F5344CB8AC3E}">
        <p14:creationId xmlns:p14="http://schemas.microsoft.com/office/powerpoint/2010/main" val="32008253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 that, I would like to plug:</a:t>
            </a:r>
          </a:p>
          <a:p>
            <a:endParaRPr lang="en-US" dirty="0"/>
          </a:p>
          <a:p>
            <a:r>
              <a:rPr lang="en-US" dirty="0"/>
              <a:t>me, check me out, I’m great and I’m currently trying to answer the inevitable career question “what comes after the postdoc?”, so if you or somebody you know has work that needs to be done involving stats, data analysis, machine learning, or anything involving a similar set of responsibilities and skills, let me know.</a:t>
            </a:r>
          </a:p>
          <a:p>
            <a:endParaRPr lang="en-US" dirty="0"/>
          </a:p>
          <a:p>
            <a:r>
              <a:rPr lang="en-US" dirty="0"/>
              <a:t>I’d also like to plug:</a:t>
            </a:r>
          </a:p>
          <a:p>
            <a:endParaRPr lang="en-US" dirty="0"/>
          </a:p>
          <a:p>
            <a:r>
              <a:rPr lang="en-US" dirty="0"/>
              <a:t>*the Neurobiology lab at the DPZ*</a:t>
            </a:r>
          </a:p>
          <a:p>
            <a:endParaRPr lang="en-US" dirty="0"/>
          </a:p>
          <a:p>
            <a:r>
              <a:rPr lang="en-US" dirty="0"/>
              <a:t>*these external funding agencies which enabled the data collection*</a:t>
            </a:r>
          </a:p>
          <a:p>
            <a:endParaRPr lang="en-US" dirty="0"/>
          </a:p>
          <a:p>
            <a:r>
              <a:rPr lang="en-US" dirty="0"/>
              <a:t>*and of course the DPZ and the Leibniz association*</a:t>
            </a:r>
            <a:endParaRPr lang="en-DE" dirty="0"/>
          </a:p>
        </p:txBody>
      </p:sp>
      <p:sp>
        <p:nvSpPr>
          <p:cNvPr id="4" name="Slide Number Placeholder 3"/>
          <p:cNvSpPr>
            <a:spLocks noGrp="1"/>
          </p:cNvSpPr>
          <p:nvPr>
            <p:ph type="sldNum" sz="quarter" idx="5"/>
          </p:nvPr>
        </p:nvSpPr>
        <p:spPr/>
        <p:txBody>
          <a:bodyPr/>
          <a:lstStyle/>
          <a:p>
            <a:fld id="{C045881A-AB05-4172-8CB2-6636B1E2BADA}" type="slidenum">
              <a:rPr lang="de-DE" smtClean="0"/>
              <a:pPr/>
              <a:t>17</a:t>
            </a:fld>
            <a:endParaRPr lang="de-DE"/>
          </a:p>
        </p:txBody>
      </p:sp>
    </p:spTree>
    <p:extLst>
      <p:ext uri="{BB962C8B-B14F-4D97-AF65-F5344CB8AC3E}">
        <p14:creationId xmlns:p14="http://schemas.microsoft.com/office/powerpoint/2010/main" val="1662829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The story of observation-related activity in motor areas cannot be told without beginning with mirror neurons. First described in 1992 by di </a:t>
            </a:r>
            <a:r>
              <a:rPr lang="en-US" noProof="0" dirty="0" err="1"/>
              <a:t>Pelligrino</a:t>
            </a:r>
            <a:r>
              <a:rPr lang="en-US" noProof="0" dirty="0"/>
              <a:t> et al, they comprise the set of neurons which respond during both the execution of action (as seen in the right-hand side of this example neuron’s raster) and the observation of others performing similar actions (seen on the left here), seeming to imply a link between the two types of responses.</a:t>
            </a:r>
          </a:p>
          <a:p>
            <a:endParaRPr lang="en-US" noProof="0" dirty="0"/>
          </a:p>
          <a:p>
            <a:r>
              <a:rPr lang="en-US" noProof="0" dirty="0"/>
              <a:t>----</a:t>
            </a:r>
          </a:p>
        </p:txBody>
      </p:sp>
      <p:sp>
        <p:nvSpPr>
          <p:cNvPr id="4" name="Slide Number Placeholder 3"/>
          <p:cNvSpPr>
            <a:spLocks noGrp="1"/>
          </p:cNvSpPr>
          <p:nvPr>
            <p:ph type="sldNum" sz="quarter" idx="5"/>
          </p:nvPr>
        </p:nvSpPr>
        <p:spPr/>
        <p:txBody>
          <a:bodyPr/>
          <a:lstStyle/>
          <a:p>
            <a:fld id="{C045881A-AB05-4172-8CB2-6636B1E2BADA}" type="slidenum">
              <a:rPr lang="de-DE" smtClean="0"/>
              <a:pPr/>
              <a:t>2</a:t>
            </a:fld>
            <a:endParaRPr lang="de-DE"/>
          </a:p>
        </p:txBody>
      </p:sp>
    </p:spTree>
    <p:extLst>
      <p:ext uri="{BB962C8B-B14F-4D97-AF65-F5344CB8AC3E}">
        <p14:creationId xmlns:p14="http://schemas.microsoft.com/office/powerpoint/2010/main" val="3047572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A lot of conversation and, frankly, speculation emerged about the roles played by this mirror neuron activity, as evidenced here by an overwhelming word cloud of topics (compiled by </a:t>
            </a:r>
            <a:r>
              <a:rPr lang="en-US" noProof="0" dirty="0" err="1"/>
              <a:t>Bonini</a:t>
            </a:r>
            <a:r>
              <a:rPr lang="en-US" noProof="0" dirty="0"/>
              <a:t> and colleagues in a recent review paper) associated with mirror neurons and, thus, with observation-related activity more generally.</a:t>
            </a:r>
          </a:p>
          <a:p>
            <a:endParaRPr lang="en-US" noProof="0" dirty="0"/>
          </a:p>
          <a:p>
            <a:r>
              <a:rPr lang="en-US" noProof="0" dirty="0"/>
              <a:t>----</a:t>
            </a:r>
          </a:p>
        </p:txBody>
      </p:sp>
      <p:sp>
        <p:nvSpPr>
          <p:cNvPr id="4" name="Slide Number Placeholder 3"/>
          <p:cNvSpPr>
            <a:spLocks noGrp="1"/>
          </p:cNvSpPr>
          <p:nvPr>
            <p:ph type="sldNum" sz="quarter" idx="5"/>
          </p:nvPr>
        </p:nvSpPr>
        <p:spPr/>
        <p:txBody>
          <a:bodyPr/>
          <a:lstStyle/>
          <a:p>
            <a:fld id="{C045881A-AB05-4172-8CB2-6636B1E2BADA}" type="slidenum">
              <a:rPr lang="de-DE" smtClean="0"/>
              <a:pPr/>
              <a:t>3</a:t>
            </a:fld>
            <a:endParaRPr lang="de-DE"/>
          </a:p>
        </p:txBody>
      </p:sp>
    </p:spTree>
    <p:extLst>
      <p:ext uri="{BB962C8B-B14F-4D97-AF65-F5344CB8AC3E}">
        <p14:creationId xmlns:p14="http://schemas.microsoft.com/office/powerpoint/2010/main" val="3754156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And indeed, observation of action is frequently used in the training of BCI decoders, especially in the case of cursor control, so the design of a BCI depends on a detailed knowledge of what is happening in the brain during observation.</a:t>
            </a:r>
          </a:p>
        </p:txBody>
      </p:sp>
      <p:sp>
        <p:nvSpPr>
          <p:cNvPr id="4" name="Slide Number Placeholder 3"/>
          <p:cNvSpPr>
            <a:spLocks noGrp="1"/>
          </p:cNvSpPr>
          <p:nvPr>
            <p:ph type="sldNum" sz="quarter" idx="5"/>
          </p:nvPr>
        </p:nvSpPr>
        <p:spPr/>
        <p:txBody>
          <a:bodyPr/>
          <a:lstStyle/>
          <a:p>
            <a:fld id="{C045881A-AB05-4172-8CB2-6636B1E2BADA}" type="slidenum">
              <a:rPr lang="de-DE" smtClean="0"/>
              <a:pPr/>
              <a:t>4</a:t>
            </a:fld>
            <a:endParaRPr lang="de-DE"/>
          </a:p>
        </p:txBody>
      </p:sp>
    </p:spTree>
    <p:extLst>
      <p:ext uri="{BB962C8B-B14F-4D97-AF65-F5344CB8AC3E}">
        <p14:creationId xmlns:p14="http://schemas.microsoft.com/office/powerpoint/2010/main" val="770118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However, I wouldn‘t call our understanding of observation activity “detailed”. Once you get beyond the fact that it exists, disagreement quickly emerges regarding how granular the information content of observation activity I – i.e., whether fine or coarse representations of observed movements are instantiated. Some hypotheses related to “motor resonance” suggest that a precise spatiotemporal sequence of muscle activations should be simulated in observation-related activity. Some hold that this may be too much detail, but discerning among different grip types should still be possible from observation activity. Still others hold that observation-related activity should be largely invariant to most specific details of the movement itself, instead capturing information about the high-level goal of a movement, if anything.</a:t>
            </a:r>
          </a:p>
        </p:txBody>
      </p:sp>
      <p:sp>
        <p:nvSpPr>
          <p:cNvPr id="4" name="Slide Number Placeholder 3"/>
          <p:cNvSpPr>
            <a:spLocks noGrp="1"/>
          </p:cNvSpPr>
          <p:nvPr>
            <p:ph type="sldNum" sz="quarter" idx="5"/>
          </p:nvPr>
        </p:nvSpPr>
        <p:spPr/>
        <p:txBody>
          <a:bodyPr/>
          <a:lstStyle/>
          <a:p>
            <a:fld id="{C045881A-AB05-4172-8CB2-6636B1E2BADA}" type="slidenum">
              <a:rPr lang="de-DE" smtClean="0"/>
              <a:pPr/>
              <a:t>5</a:t>
            </a:fld>
            <a:endParaRPr lang="de-DE"/>
          </a:p>
        </p:txBody>
      </p:sp>
    </p:spTree>
    <p:extLst>
      <p:ext uri="{BB962C8B-B14F-4D97-AF65-F5344CB8AC3E}">
        <p14:creationId xmlns:p14="http://schemas.microsoft.com/office/powerpoint/2010/main" val="1740957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a:t>And I hope to convince you today to reject hypotheses on the „fine“ end of this hypothesis space, leaving only the „coarse“ part.</a:t>
            </a:r>
          </a:p>
        </p:txBody>
      </p:sp>
      <p:sp>
        <p:nvSpPr>
          <p:cNvPr id="4" name="Slide Number Placeholder 3"/>
          <p:cNvSpPr>
            <a:spLocks noGrp="1"/>
          </p:cNvSpPr>
          <p:nvPr>
            <p:ph type="sldNum" sz="quarter" idx="5"/>
          </p:nvPr>
        </p:nvSpPr>
        <p:spPr/>
        <p:txBody>
          <a:bodyPr/>
          <a:lstStyle/>
          <a:p>
            <a:fld id="{C045881A-AB05-4172-8CB2-6636B1E2BADA}" type="slidenum">
              <a:rPr lang="de-DE" smtClean="0"/>
              <a:pPr/>
              <a:t>6</a:t>
            </a:fld>
            <a:endParaRPr lang="de-DE"/>
          </a:p>
        </p:txBody>
      </p:sp>
    </p:spTree>
    <p:extLst>
      <p:ext uri="{BB962C8B-B14F-4D97-AF65-F5344CB8AC3E}">
        <p14:creationId xmlns:p14="http://schemas.microsoft.com/office/powerpoint/2010/main" val="2554719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To study this, we used a turntable task with an execution (VGG) and observation (Obs.) context, with a snapshot of each during movement in the top-left. In the top-right we see the progression of events throughout this task, where either the animal or its human partner sits in the dark until the object is illuminated, then waits until a go cue is presented at which point they move to grasp and lift the object, triggering a reward.</a:t>
            </a:r>
          </a:p>
          <a:p>
            <a:endParaRPr lang="en-US" b="0" u="none" dirty="0"/>
          </a:p>
          <a:p>
            <a:r>
              <a:rPr lang="en-US" b="0" u="none" dirty="0"/>
              <a:t>On the bottom are the series of objects presented in this task: we used 8 turntables in total, 4 per recording session in a block design, with 6 objects per turntable presented in pseudo-randomly interleaved order. This produced a wide variety of distinct grips to study (12-18, depending on the agent).</a:t>
            </a:r>
            <a:endParaRPr lang="en-DE" b="0" u="none" dirty="0"/>
          </a:p>
        </p:txBody>
      </p:sp>
      <p:sp>
        <p:nvSpPr>
          <p:cNvPr id="4" name="Slide Number Placeholder 3"/>
          <p:cNvSpPr>
            <a:spLocks noGrp="1"/>
          </p:cNvSpPr>
          <p:nvPr>
            <p:ph type="sldNum" sz="quarter" idx="5"/>
          </p:nvPr>
        </p:nvSpPr>
        <p:spPr/>
        <p:txBody>
          <a:bodyPr/>
          <a:lstStyle/>
          <a:p>
            <a:fld id="{C045881A-AB05-4172-8CB2-6636B1E2BADA}" type="slidenum">
              <a:rPr lang="de-DE" smtClean="0"/>
              <a:pPr/>
              <a:t>7</a:t>
            </a:fld>
            <a:endParaRPr lang="de-DE"/>
          </a:p>
        </p:txBody>
      </p:sp>
    </p:spTree>
    <p:extLst>
      <p:ext uri="{BB962C8B-B14F-4D97-AF65-F5344CB8AC3E}">
        <p14:creationId xmlns:p14="http://schemas.microsoft.com/office/powerpoint/2010/main" val="1050964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During this task, we also implant 2 floating microelectrode arrays (FMAs), each with 32 channels, in each of M1, F5, and AIP, thereby enabling simultaneous population recordings in three key nodes of the primate grasping network, the entirety of which has been tied to observation activity to some degree.</a:t>
            </a:r>
          </a:p>
        </p:txBody>
      </p:sp>
      <p:sp>
        <p:nvSpPr>
          <p:cNvPr id="4" name="Slide Number Placeholder 3"/>
          <p:cNvSpPr>
            <a:spLocks noGrp="1"/>
          </p:cNvSpPr>
          <p:nvPr>
            <p:ph type="sldNum" sz="quarter" idx="5"/>
          </p:nvPr>
        </p:nvSpPr>
        <p:spPr/>
        <p:txBody>
          <a:bodyPr/>
          <a:lstStyle/>
          <a:p>
            <a:fld id="{C045881A-AB05-4172-8CB2-6636B1E2BADA}" type="slidenum">
              <a:rPr lang="de-DE" smtClean="0"/>
              <a:pPr/>
              <a:t>8</a:t>
            </a:fld>
            <a:endParaRPr lang="de-DE"/>
          </a:p>
        </p:txBody>
      </p:sp>
    </p:spTree>
    <p:extLst>
      <p:ext uri="{BB962C8B-B14F-4D97-AF65-F5344CB8AC3E}">
        <p14:creationId xmlns:p14="http://schemas.microsoft.com/office/powerpoint/2010/main" val="3921242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From these recordings, we first take a little detour and ask if there exists a distinct subclass of neurons which is particularly sensitive to observed action – i.e., the mirror neurons. Shown here are three example neurons, showcasing the continuum of responses we observe throughout F5. We find “action-type” neurons which preferentially respond during the execution context, “observation-type” neurons which actually prefer the observation context, and “mirror-type” neurons which respond with similar magnitude during both contexts.</a:t>
            </a:r>
            <a:endParaRPr lang="en-DE" b="0" u="none" dirty="0"/>
          </a:p>
        </p:txBody>
      </p:sp>
      <p:sp>
        <p:nvSpPr>
          <p:cNvPr id="4" name="Slide Number Placeholder 3"/>
          <p:cNvSpPr>
            <a:spLocks noGrp="1"/>
          </p:cNvSpPr>
          <p:nvPr>
            <p:ph type="sldNum" sz="quarter" idx="5"/>
          </p:nvPr>
        </p:nvSpPr>
        <p:spPr/>
        <p:txBody>
          <a:bodyPr/>
          <a:lstStyle/>
          <a:p>
            <a:fld id="{C045881A-AB05-4172-8CB2-6636B1E2BADA}" type="slidenum">
              <a:rPr lang="de-DE" smtClean="0"/>
              <a:pPr/>
              <a:t>9</a:t>
            </a:fld>
            <a:endParaRPr lang="de-DE"/>
          </a:p>
        </p:txBody>
      </p:sp>
    </p:spTree>
    <p:extLst>
      <p:ext uri="{BB962C8B-B14F-4D97-AF65-F5344CB8AC3E}">
        <p14:creationId xmlns:p14="http://schemas.microsoft.com/office/powerpoint/2010/main" val="1143367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PZ Titelfolie">
    <p:spTree>
      <p:nvGrpSpPr>
        <p:cNvPr id="1" name=""/>
        <p:cNvGrpSpPr/>
        <p:nvPr/>
      </p:nvGrpSpPr>
      <p:grpSpPr>
        <a:xfrm>
          <a:off x="0" y="0"/>
          <a:ext cx="0" cy="0"/>
          <a:chOff x="0" y="0"/>
          <a:chExt cx="0" cy="0"/>
        </a:xfrm>
      </p:grpSpPr>
      <p:sp>
        <p:nvSpPr>
          <p:cNvPr id="12290" name="Rectangle 2"/>
          <p:cNvSpPr>
            <a:spLocks noGrp="1" noChangeArrowheads="1"/>
          </p:cNvSpPr>
          <p:nvPr>
            <p:ph type="ctrTitle"/>
          </p:nvPr>
        </p:nvSpPr>
        <p:spPr>
          <a:xfrm>
            <a:off x="4949528" y="2826140"/>
            <a:ext cx="5472608" cy="1046758"/>
          </a:xfrm>
        </p:spPr>
        <p:txBody>
          <a:bodyPr/>
          <a:lstStyle>
            <a:lvl1pPr>
              <a:defRPr sz="2800">
                <a:solidFill>
                  <a:srgbClr val="009A44"/>
                </a:solidFill>
              </a:defRPr>
            </a:lvl1pPr>
          </a:lstStyle>
          <a:p>
            <a:pPr lvl="0"/>
            <a:r>
              <a:rPr lang="de-DE" noProof="0" dirty="0"/>
              <a:t>Titelmasterformat durch Klicken bearbeiten</a:t>
            </a:r>
          </a:p>
        </p:txBody>
      </p:sp>
      <p:sp>
        <p:nvSpPr>
          <p:cNvPr id="12291" name="Rectangle 3"/>
          <p:cNvSpPr>
            <a:spLocks noGrp="1" noChangeArrowheads="1"/>
          </p:cNvSpPr>
          <p:nvPr>
            <p:ph type="subTitle" idx="1"/>
          </p:nvPr>
        </p:nvSpPr>
        <p:spPr>
          <a:xfrm>
            <a:off x="4949528" y="3933056"/>
            <a:ext cx="6331048" cy="1536576"/>
          </a:xfrm>
        </p:spPr>
        <p:txBody>
          <a:bodyPr/>
          <a:lstStyle>
            <a:lvl1pPr marL="0" indent="0">
              <a:buFont typeface="Wingdings" pitchFamily="2" charset="2"/>
              <a:buNone/>
              <a:defRPr sz="2000">
                <a:solidFill>
                  <a:schemeClr val="tx1"/>
                </a:solidFill>
              </a:defRPr>
            </a:lvl1pPr>
          </a:lstStyle>
          <a:p>
            <a:pPr lvl="0"/>
            <a:r>
              <a:rPr lang="de-DE" noProof="0" dirty="0"/>
              <a:t>Formatvorlage des Untertitelmasters durch Klicken bearbeiten</a:t>
            </a:r>
          </a:p>
        </p:txBody>
      </p:sp>
      <p:pic>
        <p:nvPicPr>
          <p:cNvPr id="2" name="Picture 2" descr="Y:\Ordnerstruktur\Projekte\laufende Projekte\DPZ (NP)\Design\Neues DPZ-CD\Fotos_Grafiken\Gestaltungselement\DPZ_Gestaltungselement_grau20.emf">
            <a:extLst>
              <a:ext uri="{FF2B5EF4-FFF2-40B4-BE49-F238E27FC236}">
                <a16:creationId xmlns:a16="http://schemas.microsoft.com/office/drawing/2014/main" id="{B288B51A-E625-451D-B10B-0072B03F8432}"/>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6025516" y="-1179512"/>
            <a:ext cx="9720572" cy="9720572"/>
          </a:xfrm>
          <a:prstGeom prst="rect">
            <a:avLst/>
          </a:prstGeom>
          <a:noFill/>
          <a:extLst>
            <a:ext uri="{909E8E84-426E-40dd-AFC4-6F175D3DCCD1}">
              <a14:hiddenFill xmlns:a14="http://schemas.microsoft.com/office/drawing/2010/main" xmlns="">
                <a:solidFill>
                  <a:srgbClr val="FFFFFF"/>
                </a:solidFill>
              </a14:hiddenFill>
            </a:ext>
          </a:extLst>
        </p:spPr>
      </p:pic>
      <p:pic>
        <p:nvPicPr>
          <p:cNvPr id="3" name="Picture 2" descr="Y:\Ordnerstruktur\Projekte\laufende Projekte\DPZ (NP)\Design\Neues DPZ-CD\Logo\Logo_andere Formate_Final\cmyk\mit Schriftzug\emf\Logo-DPZ.emf">
            <a:extLst>
              <a:ext uri="{FF2B5EF4-FFF2-40B4-BE49-F238E27FC236}">
                <a16:creationId xmlns:a16="http://schemas.microsoft.com/office/drawing/2014/main" id="{BABA644F-7274-420A-A1AB-36A4DAA686F5}"/>
              </a:ext>
            </a:extLst>
          </p:cNvPr>
          <p:cNvPicPr>
            <a:picLocks noChangeAspect="1" noChangeArrowheads="1"/>
          </p:cNvPicPr>
          <p:nvPr userDrawn="1"/>
        </p:nvPicPr>
        <p:blipFill>
          <a:blip r:embed="rId3" cstate="print"/>
          <a:stretch>
            <a:fillRect/>
          </a:stretch>
        </p:blipFill>
        <p:spPr bwMode="auto">
          <a:xfrm>
            <a:off x="9076897" y="332656"/>
            <a:ext cx="2513650" cy="1606232"/>
          </a:xfrm>
          <a:prstGeom prst="rect">
            <a:avLst/>
          </a:prstGeom>
          <a:noFill/>
          <a:extLst>
            <a:ext uri="{909E8E84-426E-40dd-AFC4-6F175D3DCCD1}">
              <a14:hiddenFill xmlns:a14="http://schemas.microsoft.com/office/drawing/2010/main" xmlns="">
                <a:solidFill>
                  <a:srgbClr val="FFFFFF"/>
                </a:solidFill>
              </a14:hiddenFill>
            </a:ext>
          </a:extLst>
        </p:spPr>
      </p:pic>
      <p:pic>
        <p:nvPicPr>
          <p:cNvPr id="4" name="Grafik 6">
            <a:extLst>
              <a:ext uri="{FF2B5EF4-FFF2-40B4-BE49-F238E27FC236}">
                <a16:creationId xmlns:a16="http://schemas.microsoft.com/office/drawing/2014/main" id="{4D8BAF8C-710A-4AAA-84E3-D94575656878}"/>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847098" y="6112800"/>
            <a:ext cx="1005291" cy="6804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DPZ Folgeseite">
    <p:spTree>
      <p:nvGrpSpPr>
        <p:cNvPr id="1" name=""/>
        <p:cNvGrpSpPr/>
        <p:nvPr/>
      </p:nvGrpSpPr>
      <p:grpSpPr>
        <a:xfrm>
          <a:off x="0" y="0"/>
          <a:ext cx="0" cy="0"/>
          <a:chOff x="0" y="0"/>
          <a:chExt cx="0" cy="0"/>
        </a:xfrm>
      </p:grpSpPr>
      <p:sp>
        <p:nvSpPr>
          <p:cNvPr id="2" name="Titel 1"/>
          <p:cNvSpPr>
            <a:spLocks noGrp="1"/>
          </p:cNvSpPr>
          <p:nvPr>
            <p:ph type="title"/>
          </p:nvPr>
        </p:nvSpPr>
        <p:spPr>
          <a:xfrm>
            <a:off x="997578" y="260649"/>
            <a:ext cx="8625417" cy="573087"/>
          </a:xfrm>
        </p:spPr>
        <p:txBody>
          <a:bodyPr/>
          <a:lstStyle/>
          <a:p>
            <a:r>
              <a:rPr lang="de-DE" dirty="0"/>
              <a:t>Titelmasterformat durch Klicken bearbeiten</a:t>
            </a:r>
          </a:p>
        </p:txBody>
      </p:sp>
      <p:sp>
        <p:nvSpPr>
          <p:cNvPr id="3" name="Inhaltsplatzhalter 2"/>
          <p:cNvSpPr>
            <a:spLocks noGrp="1"/>
          </p:cNvSpPr>
          <p:nvPr>
            <p:ph idx="1"/>
          </p:nvPr>
        </p:nvSpPr>
        <p:spPr/>
        <p:txBody>
          <a:body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 name="Fußzeilenplatzhalter 4"/>
          <p:cNvSpPr>
            <a:spLocks noGrp="1"/>
          </p:cNvSpPr>
          <p:nvPr>
            <p:ph type="ftr" sz="quarter" idx="11"/>
          </p:nvPr>
        </p:nvSpPr>
        <p:spPr/>
        <p:txBody>
          <a:bodyPr/>
          <a:lstStyle>
            <a:lvl1pPr>
              <a:defRPr/>
            </a:lvl1pPr>
          </a:lstStyle>
          <a:p>
            <a:endParaRPr lang="de-DE"/>
          </a:p>
        </p:txBody>
      </p:sp>
      <p:sp>
        <p:nvSpPr>
          <p:cNvPr id="4" name="Foliennummernplatzhalter 3"/>
          <p:cNvSpPr>
            <a:spLocks noGrp="1"/>
          </p:cNvSpPr>
          <p:nvPr>
            <p:ph type="sldNum" sz="quarter" idx="10"/>
          </p:nvPr>
        </p:nvSpPr>
        <p:spPr/>
        <p:txBody>
          <a:bodyPr/>
          <a:lstStyle>
            <a:lvl1pPr>
              <a:defRPr/>
            </a:lvl1pPr>
          </a:lstStyle>
          <a:p>
            <a:fld id="{2F6078F4-E63E-4AA0-B8D1-966A19A57BCF}" type="slidenum">
              <a:rPr lang="de-DE"/>
              <a:pPr/>
              <a:t>‹#›</a:t>
            </a:fld>
            <a:endParaRPr lang="de-DE" dirty="0"/>
          </a:p>
        </p:txBody>
      </p:sp>
    </p:spTree>
    <p:extLst>
      <p:ext uri="{BB962C8B-B14F-4D97-AF65-F5344CB8AC3E}">
        <p14:creationId xmlns:p14="http://schemas.microsoft.com/office/powerpoint/2010/main" val="5047034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echteck 1"/>
          <p:cNvSpPr/>
          <p:nvPr userDrawn="1"/>
        </p:nvSpPr>
        <p:spPr bwMode="auto">
          <a:xfrm>
            <a:off x="0" y="6412686"/>
            <a:ext cx="1104123" cy="369332"/>
          </a:xfrm>
          <a:prstGeom prst="rect">
            <a:avLst/>
          </a:prstGeom>
          <a:solidFill>
            <a:srgbClr val="009A44"/>
          </a:solidFill>
          <a:ln w="317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de-DE" sz="1800" b="0" i="0" u="none" strike="noStrike" cap="none" normalizeH="0" baseline="0">
              <a:ln>
                <a:noFill/>
              </a:ln>
              <a:solidFill>
                <a:srgbClr val="4D4D4D"/>
              </a:solidFill>
              <a:effectLst/>
              <a:latin typeface="Arial" charset="0"/>
            </a:endParaRPr>
          </a:p>
        </p:txBody>
      </p:sp>
      <p:sp>
        <p:nvSpPr>
          <p:cNvPr id="11266" name="Rectangle 2"/>
          <p:cNvSpPr>
            <a:spLocks noGrp="1" noChangeArrowheads="1"/>
          </p:cNvSpPr>
          <p:nvPr>
            <p:ph type="title"/>
          </p:nvPr>
        </p:nvSpPr>
        <p:spPr bwMode="auto">
          <a:xfrm>
            <a:off x="1007436" y="263626"/>
            <a:ext cx="8625417" cy="5730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de-DE" dirty="0"/>
              <a:t>Titelmasterformat durch Klicken bearbeiten</a:t>
            </a:r>
          </a:p>
        </p:txBody>
      </p:sp>
      <p:sp>
        <p:nvSpPr>
          <p:cNvPr id="11270" name="Line 6"/>
          <p:cNvSpPr>
            <a:spLocks noChangeShapeType="1"/>
          </p:cNvSpPr>
          <p:nvPr/>
        </p:nvSpPr>
        <p:spPr bwMode="auto">
          <a:xfrm>
            <a:off x="-336715" y="1124744"/>
            <a:ext cx="10561173" cy="0"/>
          </a:xfrm>
          <a:prstGeom prst="line">
            <a:avLst/>
          </a:prstGeom>
          <a:noFill/>
          <a:ln w="19050">
            <a:solidFill>
              <a:schemeClr val="tx1">
                <a:lumMod val="65000"/>
                <a:lumOff val="35000"/>
              </a:schemeClr>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lstStyle/>
          <a:p>
            <a:endParaRPr lang="de-DE"/>
          </a:p>
        </p:txBody>
      </p:sp>
      <p:sp>
        <p:nvSpPr>
          <p:cNvPr id="11271" name="Rectangle 7"/>
          <p:cNvSpPr>
            <a:spLocks noGrp="1" noChangeArrowheads="1"/>
          </p:cNvSpPr>
          <p:nvPr>
            <p:ph type="ftr" sz="quarter" idx="3"/>
          </p:nvPr>
        </p:nvSpPr>
        <p:spPr bwMode="auto">
          <a:xfrm>
            <a:off x="2108201" y="6464300"/>
            <a:ext cx="7776633" cy="476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4D4D4D"/>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spcBef>
                <a:spcPct val="0"/>
              </a:spcBef>
              <a:buClrTx/>
              <a:buFontTx/>
              <a:buNone/>
              <a:defRPr sz="1200"/>
            </a:lvl1pPr>
          </a:lstStyle>
          <a:p>
            <a:endParaRPr lang="de-DE" dirty="0"/>
          </a:p>
        </p:txBody>
      </p:sp>
      <p:sp>
        <p:nvSpPr>
          <p:cNvPr id="11275" name="Rectangle 11"/>
          <p:cNvSpPr>
            <a:spLocks noGrp="1" noChangeArrowheads="1"/>
          </p:cNvSpPr>
          <p:nvPr>
            <p:ph type="body" idx="1"/>
          </p:nvPr>
        </p:nvSpPr>
        <p:spPr bwMode="auto">
          <a:xfrm>
            <a:off x="994007" y="1495326"/>
            <a:ext cx="9793816" cy="45259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e-DE"/>
              <a:t>Textmasterformate </a:t>
            </a:r>
            <a:r>
              <a:rPr lang="de-DE" dirty="0"/>
              <a:t>durch Klicken bearbeiten</a:t>
            </a:r>
          </a:p>
          <a:p>
            <a:pPr lvl="1"/>
            <a:r>
              <a:rPr lang="de-DE" dirty="0"/>
              <a:t>Zweite Ebene</a:t>
            </a:r>
          </a:p>
          <a:p>
            <a:pPr lvl="2"/>
            <a:r>
              <a:rPr lang="de-DE" dirty="0"/>
              <a:t>Dritte Ebene</a:t>
            </a:r>
          </a:p>
          <a:p>
            <a:pPr lvl="3"/>
            <a:r>
              <a:rPr lang="de-DE" dirty="0"/>
              <a:t>Vierte Ebene</a:t>
            </a:r>
          </a:p>
          <a:p>
            <a:pPr lvl="4"/>
            <a:r>
              <a:rPr lang="de-DE" dirty="0"/>
              <a:t>Fünfte</a:t>
            </a:r>
          </a:p>
          <a:p>
            <a:pPr lvl="4"/>
            <a:r>
              <a:rPr lang="de-DE" dirty="0"/>
              <a:t> Ebene</a:t>
            </a:r>
          </a:p>
        </p:txBody>
      </p:sp>
      <p:sp>
        <p:nvSpPr>
          <p:cNvPr id="11268" name="Rectangle 4"/>
          <p:cNvSpPr>
            <a:spLocks noGrp="1" noChangeArrowheads="1"/>
          </p:cNvSpPr>
          <p:nvPr>
            <p:ph type="sldNum" sz="quarter" idx="4"/>
          </p:nvPr>
        </p:nvSpPr>
        <p:spPr bwMode="auto">
          <a:xfrm>
            <a:off x="-1938701" y="6453337"/>
            <a:ext cx="2844800" cy="3905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spcBef>
                <a:spcPct val="0"/>
              </a:spcBef>
              <a:buClrTx/>
              <a:buFontTx/>
              <a:buNone/>
              <a:defRPr sz="1200">
                <a:solidFill>
                  <a:schemeClr val="bg1"/>
                </a:solidFill>
              </a:defRPr>
            </a:lvl1pPr>
          </a:lstStyle>
          <a:p>
            <a:fld id="{DF3E0165-EB73-48AD-AEF8-8E221AA3BE02}" type="slidenum">
              <a:rPr lang="de-DE" smtClean="0"/>
              <a:pPr/>
              <a:t>‹#›</a:t>
            </a:fld>
            <a:endParaRPr lang="de-DE" dirty="0"/>
          </a:p>
        </p:txBody>
      </p:sp>
      <p:pic>
        <p:nvPicPr>
          <p:cNvPr id="3" name="Picture 2" descr="Y:\Ordnerstruktur\Projekte\laufende Projekte\DPZ (NP)\Design\Neues DPZ-CD\Logo\Logo_andere Formate_Final\cmyk\ohne Schriftzug\emf\Logo-DPZ.emf">
            <a:extLst>
              <a:ext uri="{FF2B5EF4-FFF2-40B4-BE49-F238E27FC236}">
                <a16:creationId xmlns:a16="http://schemas.microsoft.com/office/drawing/2014/main" id="{DFFFA120-58CA-479D-BEAC-A555B990650D}"/>
              </a:ext>
            </a:extLst>
          </p:cNvPr>
          <p:cNvPicPr>
            <a:picLocks noChangeAspect="1" noChangeArrowheads="1"/>
          </p:cNvPicPr>
          <p:nvPr userDrawn="1"/>
        </p:nvPicPr>
        <p:blipFill>
          <a:blip r:embed="rId4" cstate="print"/>
          <a:stretch>
            <a:fillRect/>
          </a:stretch>
        </p:blipFill>
        <p:spPr bwMode="auto">
          <a:xfrm>
            <a:off x="10644535" y="178424"/>
            <a:ext cx="1260227" cy="845369"/>
          </a:xfrm>
          <a:prstGeom prst="rect">
            <a:avLst/>
          </a:prstGeom>
          <a:noFill/>
          <a:extLst>
            <a:ext uri="{909E8E84-426E-40dd-AFC4-6F175D3DCCD1}">
              <a14:hiddenFill xmlns:a14="http://schemas.microsoft.com/office/drawing/2010/main" xmlns="">
                <a:solidFill>
                  <a:srgbClr val="FFFFFF"/>
                </a:solidFill>
              </a14:hiddenFill>
            </a:ext>
          </a:extLst>
        </p:spPr>
      </p:pic>
      <p:pic>
        <p:nvPicPr>
          <p:cNvPr id="4" name="Grafik 4">
            <a:extLst>
              <a:ext uri="{FF2B5EF4-FFF2-40B4-BE49-F238E27FC236}">
                <a16:creationId xmlns:a16="http://schemas.microsoft.com/office/drawing/2014/main" id="{E4416F9A-9F97-432D-9A8D-1744231BDA0B}"/>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847098" y="6112800"/>
            <a:ext cx="1005291" cy="680400"/>
          </a:xfrm>
          <a:prstGeom prst="rect">
            <a:avLst/>
          </a:prstGeom>
        </p:spPr>
      </p:pic>
    </p:spTree>
  </p:cSld>
  <p:clrMap bg1="lt1" tx1="dk1" bg2="lt2" tx2="dk2" accent1="accent1" accent2="accent2" accent3="accent3" accent4="accent4" accent5="accent5" accent6="accent6" hlink="hlink" folHlink="folHlink"/>
  <p:sldLayoutIdLst>
    <p:sldLayoutId id="2147483651" r:id="rId1"/>
    <p:sldLayoutId id="2147483654" r:id="rId2"/>
  </p:sldLayoutIdLst>
  <p:hf hdr="0" ftr="0" dt="0"/>
  <p:txStyles>
    <p:titleStyle>
      <a:lvl1pPr algn="l" rtl="0" eaLnBrk="1" fontAlgn="base" hangingPunct="1">
        <a:spcBef>
          <a:spcPct val="0"/>
        </a:spcBef>
        <a:spcAft>
          <a:spcPct val="0"/>
        </a:spcAft>
        <a:defRPr sz="2400">
          <a:solidFill>
            <a:schemeClr val="tx1"/>
          </a:solidFill>
          <a:latin typeface="+mj-lt"/>
          <a:ea typeface="+mj-ea"/>
          <a:cs typeface="+mj-cs"/>
        </a:defRPr>
      </a:lvl1pPr>
      <a:lvl2pPr algn="l" rtl="0" eaLnBrk="1" fontAlgn="base" hangingPunct="1">
        <a:spcBef>
          <a:spcPct val="0"/>
        </a:spcBef>
        <a:spcAft>
          <a:spcPct val="0"/>
        </a:spcAft>
        <a:defRPr sz="2400">
          <a:solidFill>
            <a:srgbClr val="001E46"/>
          </a:solidFill>
          <a:latin typeface="Arial" charset="0"/>
        </a:defRPr>
      </a:lvl2pPr>
      <a:lvl3pPr algn="l" rtl="0" eaLnBrk="1" fontAlgn="base" hangingPunct="1">
        <a:spcBef>
          <a:spcPct val="0"/>
        </a:spcBef>
        <a:spcAft>
          <a:spcPct val="0"/>
        </a:spcAft>
        <a:defRPr sz="2400">
          <a:solidFill>
            <a:srgbClr val="001E46"/>
          </a:solidFill>
          <a:latin typeface="Arial" charset="0"/>
        </a:defRPr>
      </a:lvl3pPr>
      <a:lvl4pPr algn="l" rtl="0" eaLnBrk="1" fontAlgn="base" hangingPunct="1">
        <a:spcBef>
          <a:spcPct val="0"/>
        </a:spcBef>
        <a:spcAft>
          <a:spcPct val="0"/>
        </a:spcAft>
        <a:defRPr sz="2400">
          <a:solidFill>
            <a:srgbClr val="001E46"/>
          </a:solidFill>
          <a:latin typeface="Arial" charset="0"/>
        </a:defRPr>
      </a:lvl4pPr>
      <a:lvl5pPr algn="l" rtl="0" eaLnBrk="1" fontAlgn="base" hangingPunct="1">
        <a:spcBef>
          <a:spcPct val="0"/>
        </a:spcBef>
        <a:spcAft>
          <a:spcPct val="0"/>
        </a:spcAft>
        <a:defRPr sz="2400">
          <a:solidFill>
            <a:srgbClr val="001E46"/>
          </a:solidFill>
          <a:latin typeface="Arial" charset="0"/>
        </a:defRPr>
      </a:lvl5pPr>
      <a:lvl6pPr marL="457200" algn="l" rtl="0" eaLnBrk="1" fontAlgn="base" hangingPunct="1">
        <a:spcBef>
          <a:spcPct val="0"/>
        </a:spcBef>
        <a:spcAft>
          <a:spcPct val="0"/>
        </a:spcAft>
        <a:defRPr sz="2400">
          <a:solidFill>
            <a:srgbClr val="001E46"/>
          </a:solidFill>
          <a:latin typeface="Arial" charset="0"/>
        </a:defRPr>
      </a:lvl6pPr>
      <a:lvl7pPr marL="914400" algn="l" rtl="0" eaLnBrk="1" fontAlgn="base" hangingPunct="1">
        <a:spcBef>
          <a:spcPct val="0"/>
        </a:spcBef>
        <a:spcAft>
          <a:spcPct val="0"/>
        </a:spcAft>
        <a:defRPr sz="2400">
          <a:solidFill>
            <a:srgbClr val="001E46"/>
          </a:solidFill>
          <a:latin typeface="Arial" charset="0"/>
        </a:defRPr>
      </a:lvl7pPr>
      <a:lvl8pPr marL="1371600" algn="l" rtl="0" eaLnBrk="1" fontAlgn="base" hangingPunct="1">
        <a:spcBef>
          <a:spcPct val="0"/>
        </a:spcBef>
        <a:spcAft>
          <a:spcPct val="0"/>
        </a:spcAft>
        <a:defRPr sz="2400">
          <a:solidFill>
            <a:srgbClr val="001E46"/>
          </a:solidFill>
          <a:latin typeface="Arial" charset="0"/>
        </a:defRPr>
      </a:lvl8pPr>
      <a:lvl9pPr marL="1828800" algn="l" rtl="0" eaLnBrk="1" fontAlgn="base" hangingPunct="1">
        <a:spcBef>
          <a:spcPct val="0"/>
        </a:spcBef>
        <a:spcAft>
          <a:spcPct val="0"/>
        </a:spcAft>
        <a:defRPr sz="2400">
          <a:solidFill>
            <a:srgbClr val="001E46"/>
          </a:solidFill>
          <a:latin typeface="Arial" charset="0"/>
        </a:defRPr>
      </a:lvl9pPr>
    </p:titleStyle>
    <p:bodyStyle>
      <a:lvl1pPr marL="176213" marR="0" indent="-176213" algn="l" defTabSz="914400" rtl="0" eaLnBrk="1" fontAlgn="base" latinLnBrk="0" hangingPunct="1">
        <a:lnSpc>
          <a:spcPct val="100000"/>
        </a:lnSpc>
        <a:spcBef>
          <a:spcPct val="20000"/>
        </a:spcBef>
        <a:spcAft>
          <a:spcPct val="0"/>
        </a:spcAft>
        <a:buClr>
          <a:srgbClr val="009A44"/>
        </a:buClr>
        <a:buSzTx/>
        <a:buFont typeface="Wingdings" pitchFamily="2" charset="2"/>
        <a:buChar char="§"/>
        <a:tabLst/>
        <a:defRPr>
          <a:solidFill>
            <a:schemeClr val="tx1"/>
          </a:solidFill>
          <a:latin typeface="+mn-lt"/>
          <a:ea typeface="+mn-ea"/>
          <a:cs typeface="+mn-cs"/>
        </a:defRPr>
      </a:lvl1pPr>
      <a:lvl2pPr marL="539750" indent="-184150" algn="l" rtl="0" eaLnBrk="1" fontAlgn="base" hangingPunct="1">
        <a:spcBef>
          <a:spcPct val="20000"/>
        </a:spcBef>
        <a:spcAft>
          <a:spcPct val="0"/>
        </a:spcAft>
        <a:buClr>
          <a:srgbClr val="001E46"/>
        </a:buClr>
        <a:buChar char="-"/>
        <a:defRPr>
          <a:solidFill>
            <a:schemeClr val="tx1"/>
          </a:solidFill>
          <a:latin typeface="+mn-lt"/>
        </a:defRPr>
      </a:lvl2pPr>
      <a:lvl3pPr marL="892175" indent="-173038" algn="l" rtl="0" eaLnBrk="1" fontAlgn="base" hangingPunct="1">
        <a:spcBef>
          <a:spcPct val="20000"/>
        </a:spcBef>
        <a:spcAft>
          <a:spcPct val="0"/>
        </a:spcAft>
        <a:buClr>
          <a:srgbClr val="009A44"/>
        </a:buClr>
        <a:buChar char="•"/>
        <a:defRPr>
          <a:solidFill>
            <a:schemeClr val="tx1"/>
          </a:solidFill>
          <a:latin typeface="+mn-lt"/>
        </a:defRPr>
      </a:lvl3pPr>
      <a:lvl4pPr marL="1344613" indent="-268288" algn="l" rtl="0" eaLnBrk="1" fontAlgn="base" hangingPunct="1">
        <a:spcBef>
          <a:spcPct val="20000"/>
        </a:spcBef>
        <a:spcAft>
          <a:spcPct val="0"/>
        </a:spcAft>
        <a:buClr>
          <a:srgbClr val="001E46"/>
        </a:buClr>
        <a:buChar char="-"/>
        <a:defRPr>
          <a:solidFill>
            <a:schemeClr val="tx1"/>
          </a:solidFill>
          <a:latin typeface="+mn-lt"/>
        </a:defRPr>
      </a:lvl4pPr>
      <a:lvl5pPr marL="1711325" indent="-187325" algn="l" rtl="0" eaLnBrk="1" fontAlgn="base" hangingPunct="1">
        <a:spcBef>
          <a:spcPct val="20000"/>
        </a:spcBef>
        <a:spcAft>
          <a:spcPct val="0"/>
        </a:spcAft>
        <a:buClr>
          <a:srgbClr val="001E46"/>
        </a:buClr>
        <a:buFont typeface="Arial" charset="0"/>
        <a:buChar char="»"/>
        <a:defRPr>
          <a:solidFill>
            <a:schemeClr val="tx1"/>
          </a:solidFill>
          <a:latin typeface="+mn-lt"/>
        </a:defRPr>
      </a:lvl5pPr>
      <a:lvl6pPr marL="2168525" indent="-187325" algn="l" rtl="0" eaLnBrk="1" fontAlgn="base" hangingPunct="1">
        <a:spcBef>
          <a:spcPct val="20000"/>
        </a:spcBef>
        <a:spcAft>
          <a:spcPct val="0"/>
        </a:spcAft>
        <a:buClr>
          <a:srgbClr val="001E46"/>
        </a:buClr>
        <a:buFont typeface="Arial" charset="0"/>
        <a:buChar char="»"/>
        <a:defRPr>
          <a:solidFill>
            <a:srgbClr val="4D4D4D"/>
          </a:solidFill>
          <a:latin typeface="+mn-lt"/>
        </a:defRPr>
      </a:lvl6pPr>
      <a:lvl7pPr marL="2625725" indent="-187325" algn="l" rtl="0" eaLnBrk="1" fontAlgn="base" hangingPunct="1">
        <a:spcBef>
          <a:spcPct val="20000"/>
        </a:spcBef>
        <a:spcAft>
          <a:spcPct val="0"/>
        </a:spcAft>
        <a:buClr>
          <a:srgbClr val="001E46"/>
        </a:buClr>
        <a:buFont typeface="Arial" charset="0"/>
        <a:buChar char="»"/>
        <a:defRPr>
          <a:solidFill>
            <a:srgbClr val="4D4D4D"/>
          </a:solidFill>
          <a:latin typeface="+mn-lt"/>
        </a:defRPr>
      </a:lvl7pPr>
      <a:lvl8pPr marL="3082925" indent="-187325" algn="l" rtl="0" eaLnBrk="1" fontAlgn="base" hangingPunct="1">
        <a:spcBef>
          <a:spcPct val="20000"/>
        </a:spcBef>
        <a:spcAft>
          <a:spcPct val="0"/>
        </a:spcAft>
        <a:buClr>
          <a:srgbClr val="001E46"/>
        </a:buClr>
        <a:buFont typeface="Arial" charset="0"/>
        <a:buChar char="»"/>
        <a:defRPr>
          <a:solidFill>
            <a:srgbClr val="4D4D4D"/>
          </a:solidFill>
          <a:latin typeface="+mn-lt"/>
        </a:defRPr>
      </a:lvl8pPr>
      <a:lvl9pPr marL="3540125" indent="-187325" algn="l" rtl="0" eaLnBrk="1" fontAlgn="base" hangingPunct="1">
        <a:spcBef>
          <a:spcPct val="20000"/>
        </a:spcBef>
        <a:spcAft>
          <a:spcPct val="0"/>
        </a:spcAft>
        <a:buClr>
          <a:srgbClr val="001E46"/>
        </a:buClr>
        <a:buFont typeface="Arial" charset="0"/>
        <a:buChar char="»"/>
        <a:defRPr>
          <a:solidFill>
            <a:srgbClr val="4D4D4D"/>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sv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14.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24.png"/><Relationship Id="rId7"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slides/_rels/slide15.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28.png"/><Relationship Id="rId7"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image" Target="../media/image29.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jpe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image" Target="../media/image6.emf"/></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1.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a:xfrm>
            <a:off x="2279576" y="2996952"/>
            <a:ext cx="9145016" cy="1046758"/>
          </a:xfrm>
        </p:spPr>
        <p:txBody>
          <a:bodyPr/>
          <a:lstStyle/>
          <a:p>
            <a:r>
              <a:rPr lang="en-US" sz="4000" dirty="0"/>
              <a:t>Opportunities and limitations of neural representations of observed action</a:t>
            </a:r>
            <a:endParaRPr lang="de-DE" sz="5400" dirty="0"/>
          </a:p>
        </p:txBody>
      </p:sp>
      <p:sp>
        <p:nvSpPr>
          <p:cNvPr id="2" name="Subtitle 1"/>
          <p:cNvSpPr>
            <a:spLocks noGrp="1"/>
          </p:cNvSpPr>
          <p:nvPr>
            <p:ph type="subTitle" idx="1"/>
          </p:nvPr>
        </p:nvSpPr>
        <p:spPr>
          <a:xfrm>
            <a:off x="2279576" y="4149080"/>
            <a:ext cx="9145016" cy="1800200"/>
          </a:xfrm>
        </p:spPr>
        <p:txBody>
          <a:bodyPr/>
          <a:lstStyle/>
          <a:p>
            <a:r>
              <a:rPr lang="en-US" u="sng" dirty="0"/>
              <a:t>James Goodman</a:t>
            </a:r>
            <a:r>
              <a:rPr lang="en-US" baseline="30000" dirty="0"/>
              <a:t>1</a:t>
            </a:r>
            <a:r>
              <a:rPr lang="en-US" dirty="0"/>
              <a:t>, Stefan Schaffelhofer</a:t>
            </a:r>
            <a:r>
              <a:rPr lang="en-US" baseline="30000" dirty="0"/>
              <a:t>2</a:t>
            </a:r>
            <a:r>
              <a:rPr lang="en-US" dirty="0"/>
              <a:t>, </a:t>
            </a:r>
            <a:r>
              <a:rPr lang="en-US" dirty="0" err="1"/>
              <a:t>Hansjörg</a:t>
            </a:r>
            <a:r>
              <a:rPr lang="en-US" dirty="0"/>
              <a:t> Scherberger</a:t>
            </a:r>
            <a:r>
              <a:rPr lang="en-US" baseline="30000" dirty="0"/>
              <a:t>1,3</a:t>
            </a:r>
          </a:p>
          <a:p>
            <a:r>
              <a:rPr lang="en-US" sz="1400" baseline="30000" dirty="0"/>
              <a:t>1 </a:t>
            </a:r>
            <a:r>
              <a:rPr lang="en-US" sz="1400" dirty="0"/>
              <a:t>Neurobiology Laboratory, German Primate Center (DPZ), Göttingen, Germany</a:t>
            </a:r>
          </a:p>
          <a:p>
            <a:r>
              <a:rPr lang="en-US" sz="1400" baseline="30000" dirty="0"/>
              <a:t>2 </a:t>
            </a:r>
            <a:r>
              <a:rPr lang="en-US" sz="1400" dirty="0" err="1"/>
              <a:t>cortEXplore</a:t>
            </a:r>
            <a:r>
              <a:rPr lang="en-US" sz="1400" dirty="0"/>
              <a:t> GmbH, Linz, Austria</a:t>
            </a:r>
          </a:p>
          <a:p>
            <a:r>
              <a:rPr lang="en-US" sz="1400" baseline="30000" dirty="0"/>
              <a:t>3 </a:t>
            </a:r>
            <a:r>
              <a:rPr lang="en-US" sz="1400" dirty="0"/>
              <a:t>Faculty of Biology and Psychology, University of Göttingen, Göttingen, Germany</a:t>
            </a:r>
          </a:p>
          <a:p>
            <a:endParaRPr lang="en-US" sz="400" dirty="0"/>
          </a:p>
          <a:p>
            <a:r>
              <a:rPr lang="en-US" sz="1600" dirty="0" err="1"/>
              <a:t>SfN</a:t>
            </a:r>
            <a:r>
              <a:rPr lang="en-US" sz="1600" dirty="0"/>
              <a:t> annual meeting</a:t>
            </a:r>
          </a:p>
          <a:p>
            <a:r>
              <a:rPr lang="en-US" sz="1600" dirty="0"/>
              <a:t>13 November 2022</a:t>
            </a:r>
            <a:endParaRPr lang="fi-FI" sz="1600" dirty="0"/>
          </a:p>
        </p:txBody>
      </p:sp>
    </p:spTree>
    <p:extLst>
      <p:ext uri="{BB962C8B-B14F-4D97-AF65-F5344CB8AC3E}">
        <p14:creationId xmlns:p14="http://schemas.microsoft.com/office/powerpoint/2010/main" val="1906531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4463A8-8DD1-D458-7E01-BBC75AA49AA6}"/>
              </a:ext>
            </a:extLst>
          </p:cNvPr>
          <p:cNvSpPr>
            <a:spLocks noGrp="1"/>
          </p:cNvSpPr>
          <p:nvPr>
            <p:ph type="sldNum" sz="quarter" idx="10"/>
          </p:nvPr>
        </p:nvSpPr>
        <p:spPr/>
        <p:txBody>
          <a:bodyPr/>
          <a:lstStyle/>
          <a:p>
            <a:fld id="{2F6078F4-E63E-4AA0-B8D1-966A19A57BCF}" type="slidenum">
              <a:rPr lang="de-DE" smtClean="0"/>
              <a:pPr/>
              <a:t>10</a:t>
            </a:fld>
            <a:endParaRPr lang="de-DE" dirty="0"/>
          </a:p>
        </p:txBody>
      </p:sp>
      <p:pic>
        <p:nvPicPr>
          <p:cNvPr id="6" name="Graphic 5">
            <a:extLst>
              <a:ext uri="{FF2B5EF4-FFF2-40B4-BE49-F238E27FC236}">
                <a16:creationId xmlns:a16="http://schemas.microsoft.com/office/drawing/2014/main" id="{7002D0F4-248B-E886-AF62-5CD25D06BB7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1436" y="2649285"/>
            <a:ext cx="9949127" cy="3948066"/>
          </a:xfrm>
          <a:prstGeom prst="rect">
            <a:avLst/>
          </a:prstGeom>
        </p:spPr>
      </p:pic>
      <p:sp>
        <p:nvSpPr>
          <p:cNvPr id="3" name="TextBox 2">
            <a:extLst>
              <a:ext uri="{FF2B5EF4-FFF2-40B4-BE49-F238E27FC236}">
                <a16:creationId xmlns:a16="http://schemas.microsoft.com/office/drawing/2014/main" id="{A2A3ED38-FA3D-9F3E-62A9-633FFE5097E3}"/>
              </a:ext>
            </a:extLst>
          </p:cNvPr>
          <p:cNvSpPr txBox="1"/>
          <p:nvPr/>
        </p:nvSpPr>
        <p:spPr>
          <a:xfrm>
            <a:off x="4753325" y="2147299"/>
            <a:ext cx="2685351" cy="369332"/>
          </a:xfrm>
          <a:prstGeom prst="rect">
            <a:avLst/>
          </a:prstGeom>
          <a:noFill/>
        </p:spPr>
        <p:txBody>
          <a:bodyPr wrap="none" rtlCol="0">
            <a:spAutoFit/>
          </a:bodyPr>
          <a:lstStyle/>
          <a:p>
            <a:r>
              <a:rPr lang="en-DE" u="sng" dirty="0"/>
              <a:t>Three example neurons:</a:t>
            </a:r>
          </a:p>
        </p:txBody>
      </p:sp>
      <p:sp>
        <p:nvSpPr>
          <p:cNvPr id="5" name="TextBox 4">
            <a:extLst>
              <a:ext uri="{FF2B5EF4-FFF2-40B4-BE49-F238E27FC236}">
                <a16:creationId xmlns:a16="http://schemas.microsoft.com/office/drawing/2014/main" id="{DC1BF5C4-EAA0-3924-B9B5-3F7916F3081A}"/>
              </a:ext>
            </a:extLst>
          </p:cNvPr>
          <p:cNvSpPr txBox="1"/>
          <p:nvPr/>
        </p:nvSpPr>
        <p:spPr>
          <a:xfrm>
            <a:off x="2294218" y="2492896"/>
            <a:ext cx="1497526" cy="369332"/>
          </a:xfrm>
          <a:prstGeom prst="rect">
            <a:avLst/>
          </a:prstGeom>
          <a:noFill/>
        </p:spPr>
        <p:txBody>
          <a:bodyPr wrap="none" rtlCol="0">
            <a:spAutoFit/>
          </a:bodyPr>
          <a:lstStyle/>
          <a:p>
            <a:r>
              <a:rPr lang="en-US" dirty="0"/>
              <a:t>“Action-type”</a:t>
            </a:r>
            <a:endParaRPr lang="en-DE" dirty="0"/>
          </a:p>
        </p:txBody>
      </p:sp>
      <p:sp>
        <p:nvSpPr>
          <p:cNvPr id="7" name="TextBox 6">
            <a:extLst>
              <a:ext uri="{FF2B5EF4-FFF2-40B4-BE49-F238E27FC236}">
                <a16:creationId xmlns:a16="http://schemas.microsoft.com/office/drawing/2014/main" id="{C8706F73-893F-C840-2D77-1C19A45A90F8}"/>
              </a:ext>
            </a:extLst>
          </p:cNvPr>
          <p:cNvSpPr txBox="1"/>
          <p:nvPr/>
        </p:nvSpPr>
        <p:spPr>
          <a:xfrm>
            <a:off x="8688288" y="2492896"/>
            <a:ext cx="2100255" cy="369332"/>
          </a:xfrm>
          <a:prstGeom prst="rect">
            <a:avLst/>
          </a:prstGeom>
          <a:noFill/>
        </p:spPr>
        <p:txBody>
          <a:bodyPr wrap="none" rtlCol="0">
            <a:spAutoFit/>
          </a:bodyPr>
          <a:lstStyle/>
          <a:p>
            <a:r>
              <a:rPr lang="en-US" dirty="0"/>
              <a:t>“Observation-type”</a:t>
            </a:r>
            <a:endParaRPr lang="en-DE" dirty="0"/>
          </a:p>
        </p:txBody>
      </p:sp>
      <p:sp>
        <p:nvSpPr>
          <p:cNvPr id="8" name="TextBox 7">
            <a:extLst>
              <a:ext uri="{FF2B5EF4-FFF2-40B4-BE49-F238E27FC236}">
                <a16:creationId xmlns:a16="http://schemas.microsoft.com/office/drawing/2014/main" id="{6D0B4FAE-C561-E29D-F8F3-5D618F3ECE04}"/>
              </a:ext>
            </a:extLst>
          </p:cNvPr>
          <p:cNvSpPr txBox="1"/>
          <p:nvPr/>
        </p:nvSpPr>
        <p:spPr>
          <a:xfrm>
            <a:off x="5573050" y="2492896"/>
            <a:ext cx="1459054" cy="369332"/>
          </a:xfrm>
          <a:prstGeom prst="rect">
            <a:avLst/>
          </a:prstGeom>
          <a:noFill/>
        </p:spPr>
        <p:txBody>
          <a:bodyPr wrap="none" rtlCol="0">
            <a:spAutoFit/>
          </a:bodyPr>
          <a:lstStyle/>
          <a:p>
            <a:r>
              <a:rPr lang="en-US" dirty="0"/>
              <a:t>“Mirror-type”</a:t>
            </a:r>
            <a:endParaRPr lang="en-DE" dirty="0"/>
          </a:p>
        </p:txBody>
      </p:sp>
      <p:sp>
        <p:nvSpPr>
          <p:cNvPr id="9" name="Title 1">
            <a:extLst>
              <a:ext uri="{FF2B5EF4-FFF2-40B4-BE49-F238E27FC236}">
                <a16:creationId xmlns:a16="http://schemas.microsoft.com/office/drawing/2014/main" id="{133D5F65-8D83-D545-84E8-34BBAA55BC37}"/>
              </a:ext>
            </a:extLst>
          </p:cNvPr>
          <p:cNvSpPr>
            <a:spLocks noGrp="1"/>
          </p:cNvSpPr>
          <p:nvPr>
            <p:ph type="title"/>
          </p:nvPr>
        </p:nvSpPr>
        <p:spPr>
          <a:xfrm>
            <a:off x="997578" y="260649"/>
            <a:ext cx="8625417" cy="573087"/>
          </a:xfrm>
        </p:spPr>
        <p:txBody>
          <a:bodyPr/>
          <a:lstStyle/>
          <a:p>
            <a:r>
              <a:rPr lang="en-US" dirty="0"/>
              <a:t>A continuum of preference for observed action emerges</a:t>
            </a:r>
          </a:p>
        </p:txBody>
      </p:sp>
      <p:grpSp>
        <p:nvGrpSpPr>
          <p:cNvPr id="17" name="Group 16">
            <a:extLst>
              <a:ext uri="{FF2B5EF4-FFF2-40B4-BE49-F238E27FC236}">
                <a16:creationId xmlns:a16="http://schemas.microsoft.com/office/drawing/2014/main" id="{12D22F19-84AE-45E3-94EE-63445FF02C6D}"/>
              </a:ext>
            </a:extLst>
          </p:cNvPr>
          <p:cNvGrpSpPr/>
          <p:nvPr/>
        </p:nvGrpSpPr>
        <p:grpSpPr>
          <a:xfrm flipV="1">
            <a:off x="2732797" y="1900732"/>
            <a:ext cx="6726407" cy="227542"/>
            <a:chOff x="1223338" y="1319981"/>
            <a:chExt cx="9743546" cy="329607"/>
          </a:xfrm>
        </p:grpSpPr>
        <p:cxnSp>
          <p:nvCxnSpPr>
            <p:cNvPr id="11" name="Straight Connector 10">
              <a:extLst>
                <a:ext uri="{FF2B5EF4-FFF2-40B4-BE49-F238E27FC236}">
                  <a16:creationId xmlns:a16="http://schemas.microsoft.com/office/drawing/2014/main" id="{19C48198-2CB8-4322-836D-9D13DBE87C1C}"/>
                </a:ext>
              </a:extLst>
            </p:cNvPr>
            <p:cNvCxnSpPr>
              <a:cxnSpLocks/>
            </p:cNvCxnSpPr>
            <p:nvPr/>
          </p:nvCxnSpPr>
          <p:spPr bwMode="auto">
            <a:xfrm>
              <a:off x="1223338" y="1319981"/>
              <a:ext cx="0" cy="329607"/>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2" name="Straight Connector 11">
              <a:extLst>
                <a:ext uri="{FF2B5EF4-FFF2-40B4-BE49-F238E27FC236}">
                  <a16:creationId xmlns:a16="http://schemas.microsoft.com/office/drawing/2014/main" id="{C4C64403-FD1B-4E1B-AEB7-2DAC0AE0CCE1}"/>
                </a:ext>
              </a:extLst>
            </p:cNvPr>
            <p:cNvCxnSpPr>
              <a:cxnSpLocks/>
            </p:cNvCxnSpPr>
            <p:nvPr/>
          </p:nvCxnSpPr>
          <p:spPr bwMode="auto">
            <a:xfrm>
              <a:off x="6095111" y="1319981"/>
              <a:ext cx="0" cy="329607"/>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3" name="Straight Connector 12">
              <a:extLst>
                <a:ext uri="{FF2B5EF4-FFF2-40B4-BE49-F238E27FC236}">
                  <a16:creationId xmlns:a16="http://schemas.microsoft.com/office/drawing/2014/main" id="{979BB724-2CA8-4EC1-836A-7FB8008586DA}"/>
                </a:ext>
              </a:extLst>
            </p:cNvPr>
            <p:cNvCxnSpPr>
              <a:cxnSpLocks/>
            </p:cNvCxnSpPr>
            <p:nvPr/>
          </p:nvCxnSpPr>
          <p:spPr bwMode="auto">
            <a:xfrm>
              <a:off x="10966884" y="1319981"/>
              <a:ext cx="0" cy="329607"/>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6" name="Straight Connector 15">
              <a:extLst>
                <a:ext uri="{FF2B5EF4-FFF2-40B4-BE49-F238E27FC236}">
                  <a16:creationId xmlns:a16="http://schemas.microsoft.com/office/drawing/2014/main" id="{E418F34D-DADF-48F6-B07F-4D1F4DFD0F21}"/>
                </a:ext>
              </a:extLst>
            </p:cNvPr>
            <p:cNvCxnSpPr>
              <a:cxnSpLocks/>
            </p:cNvCxnSpPr>
            <p:nvPr/>
          </p:nvCxnSpPr>
          <p:spPr bwMode="auto">
            <a:xfrm>
              <a:off x="1223338" y="1484784"/>
              <a:ext cx="9743546" cy="0"/>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18" name="TextBox 17">
            <a:extLst>
              <a:ext uri="{FF2B5EF4-FFF2-40B4-BE49-F238E27FC236}">
                <a16:creationId xmlns:a16="http://schemas.microsoft.com/office/drawing/2014/main" id="{326738D3-D4D9-4154-A15B-9D9D214CE119}"/>
              </a:ext>
            </a:extLst>
          </p:cNvPr>
          <p:cNvSpPr txBox="1"/>
          <p:nvPr/>
        </p:nvSpPr>
        <p:spPr>
          <a:xfrm>
            <a:off x="4855916" y="1259468"/>
            <a:ext cx="2480166" cy="369332"/>
          </a:xfrm>
          <a:prstGeom prst="rect">
            <a:avLst/>
          </a:prstGeom>
          <a:noFill/>
        </p:spPr>
        <p:txBody>
          <a:bodyPr wrap="none" rtlCol="0">
            <a:spAutoFit/>
          </a:bodyPr>
          <a:lstStyle/>
          <a:p>
            <a:r>
              <a:rPr lang="en-US" b="1" dirty="0"/>
              <a:t>Passive-Active Index</a:t>
            </a:r>
            <a:endParaRPr lang="en-DE" b="1" dirty="0"/>
          </a:p>
        </p:txBody>
      </p:sp>
      <p:sp>
        <p:nvSpPr>
          <p:cNvPr id="19" name="TextBox 18">
            <a:extLst>
              <a:ext uri="{FF2B5EF4-FFF2-40B4-BE49-F238E27FC236}">
                <a16:creationId xmlns:a16="http://schemas.microsoft.com/office/drawing/2014/main" id="{6E3B0C73-9F7C-4227-8293-30C33DF240B4}"/>
              </a:ext>
            </a:extLst>
          </p:cNvPr>
          <p:cNvSpPr txBox="1"/>
          <p:nvPr/>
        </p:nvSpPr>
        <p:spPr>
          <a:xfrm>
            <a:off x="2537872" y="1547500"/>
            <a:ext cx="389850" cy="369332"/>
          </a:xfrm>
          <a:prstGeom prst="rect">
            <a:avLst/>
          </a:prstGeom>
          <a:noFill/>
        </p:spPr>
        <p:txBody>
          <a:bodyPr wrap="none" rtlCol="0">
            <a:spAutoFit/>
          </a:bodyPr>
          <a:lstStyle/>
          <a:p>
            <a:r>
              <a:rPr lang="en-US" b="1" dirty="0"/>
              <a:t>-1</a:t>
            </a:r>
            <a:endParaRPr lang="en-DE" b="1" dirty="0"/>
          </a:p>
        </p:txBody>
      </p:sp>
      <p:sp>
        <p:nvSpPr>
          <p:cNvPr id="20" name="TextBox 19">
            <a:extLst>
              <a:ext uri="{FF2B5EF4-FFF2-40B4-BE49-F238E27FC236}">
                <a16:creationId xmlns:a16="http://schemas.microsoft.com/office/drawing/2014/main" id="{1B9DAB81-B95F-4734-AB8A-4310DAA9972B}"/>
              </a:ext>
            </a:extLst>
          </p:cNvPr>
          <p:cNvSpPr txBox="1"/>
          <p:nvPr/>
        </p:nvSpPr>
        <p:spPr>
          <a:xfrm>
            <a:off x="9218601" y="1547500"/>
            <a:ext cx="447558" cy="369332"/>
          </a:xfrm>
          <a:prstGeom prst="rect">
            <a:avLst/>
          </a:prstGeom>
          <a:noFill/>
        </p:spPr>
        <p:txBody>
          <a:bodyPr wrap="none" rtlCol="0">
            <a:spAutoFit/>
          </a:bodyPr>
          <a:lstStyle/>
          <a:p>
            <a:r>
              <a:rPr lang="en-US" b="1" dirty="0"/>
              <a:t>+1</a:t>
            </a:r>
            <a:endParaRPr lang="en-DE" b="1" dirty="0"/>
          </a:p>
        </p:txBody>
      </p:sp>
      <p:sp>
        <p:nvSpPr>
          <p:cNvPr id="21" name="TextBox 20">
            <a:extLst>
              <a:ext uri="{FF2B5EF4-FFF2-40B4-BE49-F238E27FC236}">
                <a16:creationId xmlns:a16="http://schemas.microsoft.com/office/drawing/2014/main" id="{29024E92-385D-4CEC-870F-86B8DF3871F4}"/>
              </a:ext>
            </a:extLst>
          </p:cNvPr>
          <p:cNvSpPr txBox="1"/>
          <p:nvPr/>
        </p:nvSpPr>
        <p:spPr>
          <a:xfrm>
            <a:off x="5943001" y="1547500"/>
            <a:ext cx="312906" cy="369332"/>
          </a:xfrm>
          <a:prstGeom prst="rect">
            <a:avLst/>
          </a:prstGeom>
          <a:noFill/>
        </p:spPr>
        <p:txBody>
          <a:bodyPr wrap="none" rtlCol="0">
            <a:spAutoFit/>
          </a:bodyPr>
          <a:lstStyle/>
          <a:p>
            <a:r>
              <a:rPr lang="en-US" b="1" dirty="0"/>
              <a:t>0</a:t>
            </a:r>
            <a:endParaRPr lang="en-DE" b="1" dirty="0"/>
          </a:p>
        </p:txBody>
      </p:sp>
    </p:spTree>
    <p:extLst>
      <p:ext uri="{BB962C8B-B14F-4D97-AF65-F5344CB8AC3E}">
        <p14:creationId xmlns:p14="http://schemas.microsoft.com/office/powerpoint/2010/main" val="32088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4463A8-8DD1-D458-7E01-BBC75AA49AA6}"/>
              </a:ext>
            </a:extLst>
          </p:cNvPr>
          <p:cNvSpPr>
            <a:spLocks noGrp="1"/>
          </p:cNvSpPr>
          <p:nvPr>
            <p:ph type="sldNum" sz="quarter" idx="10"/>
          </p:nvPr>
        </p:nvSpPr>
        <p:spPr/>
        <p:txBody>
          <a:bodyPr/>
          <a:lstStyle/>
          <a:p>
            <a:fld id="{2F6078F4-E63E-4AA0-B8D1-966A19A57BCF}" type="slidenum">
              <a:rPr lang="de-DE" smtClean="0"/>
              <a:pPr/>
              <a:t>11</a:t>
            </a:fld>
            <a:endParaRPr lang="de-DE" dirty="0"/>
          </a:p>
        </p:txBody>
      </p:sp>
      <p:sp>
        <p:nvSpPr>
          <p:cNvPr id="13" name="Title 1">
            <a:extLst>
              <a:ext uri="{FF2B5EF4-FFF2-40B4-BE49-F238E27FC236}">
                <a16:creationId xmlns:a16="http://schemas.microsoft.com/office/drawing/2014/main" id="{E60E40AE-862F-2540-B172-1673137D41F7}"/>
              </a:ext>
            </a:extLst>
          </p:cNvPr>
          <p:cNvSpPr>
            <a:spLocks noGrp="1"/>
          </p:cNvSpPr>
          <p:nvPr>
            <p:ph type="title"/>
          </p:nvPr>
        </p:nvSpPr>
        <p:spPr>
          <a:xfrm>
            <a:off x="997578" y="260649"/>
            <a:ext cx="8625417" cy="573087"/>
          </a:xfrm>
        </p:spPr>
        <p:txBody>
          <a:bodyPr/>
          <a:lstStyle/>
          <a:p>
            <a:r>
              <a:rPr lang="en-US" dirty="0"/>
              <a:t>An observation-preferring neuron class does not emerge</a:t>
            </a:r>
          </a:p>
        </p:txBody>
      </p:sp>
      <p:grpSp>
        <p:nvGrpSpPr>
          <p:cNvPr id="15" name="Group 14">
            <a:extLst>
              <a:ext uri="{FF2B5EF4-FFF2-40B4-BE49-F238E27FC236}">
                <a16:creationId xmlns:a16="http://schemas.microsoft.com/office/drawing/2014/main" id="{62E9825E-CD98-460D-B157-09AF3048D08F}"/>
              </a:ext>
            </a:extLst>
          </p:cNvPr>
          <p:cNvGrpSpPr/>
          <p:nvPr/>
        </p:nvGrpSpPr>
        <p:grpSpPr>
          <a:xfrm>
            <a:off x="1055439" y="1472035"/>
            <a:ext cx="10081123" cy="4824536"/>
            <a:chOff x="1055439" y="1472035"/>
            <a:chExt cx="10081123" cy="4824536"/>
          </a:xfrm>
        </p:grpSpPr>
        <p:pic>
          <p:nvPicPr>
            <p:cNvPr id="3" name="Graphic 2">
              <a:extLst>
                <a:ext uri="{FF2B5EF4-FFF2-40B4-BE49-F238E27FC236}">
                  <a16:creationId xmlns:a16="http://schemas.microsoft.com/office/drawing/2014/main" id="{2AB01359-994B-4FD7-B05E-D7A487E740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12026" y="1472035"/>
              <a:ext cx="4824536" cy="4824536"/>
            </a:xfrm>
            <a:prstGeom prst="rect">
              <a:avLst/>
            </a:prstGeom>
          </p:spPr>
        </p:pic>
        <p:pic>
          <p:nvPicPr>
            <p:cNvPr id="10" name="Graphic 9">
              <a:extLst>
                <a:ext uri="{FF2B5EF4-FFF2-40B4-BE49-F238E27FC236}">
                  <a16:creationId xmlns:a16="http://schemas.microsoft.com/office/drawing/2014/main" id="{FCAEAAA4-B390-4C8B-9BB4-E82A7177D5D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5439" y="1472035"/>
              <a:ext cx="4824536" cy="4824536"/>
            </a:xfrm>
            <a:prstGeom prst="rect">
              <a:avLst/>
            </a:prstGeom>
          </p:spPr>
        </p:pic>
      </p:grpSp>
    </p:spTree>
    <p:extLst>
      <p:ext uri="{BB962C8B-B14F-4D97-AF65-F5344CB8AC3E}">
        <p14:creationId xmlns:p14="http://schemas.microsoft.com/office/powerpoint/2010/main" val="31239450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C21323B-A00F-004E-2732-7C7B1478E361}"/>
              </a:ext>
            </a:extLst>
          </p:cNvPr>
          <p:cNvSpPr>
            <a:spLocks noGrp="1"/>
          </p:cNvSpPr>
          <p:nvPr>
            <p:ph type="sldNum" sz="quarter" idx="10"/>
          </p:nvPr>
        </p:nvSpPr>
        <p:spPr/>
        <p:txBody>
          <a:bodyPr/>
          <a:lstStyle/>
          <a:p>
            <a:fld id="{2F6078F4-E63E-4AA0-B8D1-966A19A57BCF}" type="slidenum">
              <a:rPr lang="de-DE" smtClean="0"/>
              <a:pPr/>
              <a:t>12</a:t>
            </a:fld>
            <a:endParaRPr lang="de-DE" dirty="0"/>
          </a:p>
        </p:txBody>
      </p:sp>
      <p:grpSp>
        <p:nvGrpSpPr>
          <p:cNvPr id="22" name="Group 21">
            <a:extLst>
              <a:ext uri="{FF2B5EF4-FFF2-40B4-BE49-F238E27FC236}">
                <a16:creationId xmlns:a16="http://schemas.microsoft.com/office/drawing/2014/main" id="{AD523B77-5ADD-70C5-1643-52B17C994A44}"/>
              </a:ext>
            </a:extLst>
          </p:cNvPr>
          <p:cNvGrpSpPr/>
          <p:nvPr/>
        </p:nvGrpSpPr>
        <p:grpSpPr>
          <a:xfrm>
            <a:off x="9921545" y="2105422"/>
            <a:ext cx="1609100" cy="792088"/>
            <a:chOff x="10344472" y="3789041"/>
            <a:chExt cx="1609100" cy="792088"/>
          </a:xfrm>
        </p:grpSpPr>
        <p:sp>
          <p:nvSpPr>
            <p:cNvPr id="18" name="TextBox 17">
              <a:extLst>
                <a:ext uri="{FF2B5EF4-FFF2-40B4-BE49-F238E27FC236}">
                  <a16:creationId xmlns:a16="http://schemas.microsoft.com/office/drawing/2014/main" id="{F49DEA26-5C8D-4B5E-E24D-C6257987D176}"/>
                </a:ext>
              </a:extLst>
            </p:cNvPr>
            <p:cNvSpPr txBox="1"/>
            <p:nvPr/>
          </p:nvSpPr>
          <p:spPr>
            <a:xfrm>
              <a:off x="10704512" y="3789041"/>
              <a:ext cx="1249060" cy="792088"/>
            </a:xfrm>
            <a:prstGeom prst="rect">
              <a:avLst/>
            </a:prstGeom>
            <a:noFill/>
          </p:spPr>
          <p:txBody>
            <a:bodyPr wrap="none" rtlCol="0">
              <a:noAutofit/>
            </a:bodyPr>
            <a:lstStyle/>
            <a:p>
              <a:r>
                <a:rPr lang="en-DE" dirty="0">
                  <a:solidFill>
                    <a:schemeClr val="tx1"/>
                  </a:solidFill>
                </a:rPr>
                <a:t>Pre-remove</a:t>
              </a:r>
            </a:p>
            <a:p>
              <a:r>
                <a:rPr lang="en-DE" dirty="0">
                  <a:solidFill>
                    <a:schemeClr val="tx1"/>
                  </a:solidFill>
                </a:rPr>
                <a:t>Post-remove</a:t>
              </a:r>
            </a:p>
            <a:p>
              <a:endParaRPr lang="en-DE" dirty="0"/>
            </a:p>
          </p:txBody>
        </p:sp>
        <p:cxnSp>
          <p:nvCxnSpPr>
            <p:cNvPr id="20" name="Straight Connector 19">
              <a:extLst>
                <a:ext uri="{FF2B5EF4-FFF2-40B4-BE49-F238E27FC236}">
                  <a16:creationId xmlns:a16="http://schemas.microsoft.com/office/drawing/2014/main" id="{46284EA9-839A-2733-2768-C2DF37BFF10B}"/>
                </a:ext>
              </a:extLst>
            </p:cNvPr>
            <p:cNvCxnSpPr/>
            <p:nvPr/>
          </p:nvCxnSpPr>
          <p:spPr bwMode="auto">
            <a:xfrm flipH="1">
              <a:off x="10344472" y="3933056"/>
              <a:ext cx="360040" cy="0"/>
            </a:xfrm>
            <a:prstGeom prst="line">
              <a:avLst/>
            </a:prstGeom>
            <a:noFill/>
            <a:ln w="38100"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 name="Straight Connector 20">
              <a:extLst>
                <a:ext uri="{FF2B5EF4-FFF2-40B4-BE49-F238E27FC236}">
                  <a16:creationId xmlns:a16="http://schemas.microsoft.com/office/drawing/2014/main" id="{05FE783C-999C-C576-2A9A-A5ABD3627CA0}"/>
                </a:ext>
              </a:extLst>
            </p:cNvPr>
            <p:cNvCxnSpPr/>
            <p:nvPr/>
          </p:nvCxnSpPr>
          <p:spPr bwMode="auto">
            <a:xfrm flipH="1">
              <a:off x="10344472" y="4365104"/>
              <a:ext cx="360040" cy="0"/>
            </a:xfrm>
            <a:prstGeom prst="line">
              <a:avLst/>
            </a:prstGeom>
            <a:noFill/>
            <a:ln w="38100" cap="flat" cmpd="sng" algn="ctr">
              <a:solidFill>
                <a:schemeClr val="tx1"/>
              </a:solidFill>
              <a:prstDash val="dash"/>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24" name="Title 1">
            <a:extLst>
              <a:ext uri="{FF2B5EF4-FFF2-40B4-BE49-F238E27FC236}">
                <a16:creationId xmlns:a16="http://schemas.microsoft.com/office/drawing/2014/main" id="{B6F47874-D810-BD44-90D8-FB35B34F2A8C}"/>
              </a:ext>
            </a:extLst>
          </p:cNvPr>
          <p:cNvSpPr>
            <a:spLocks noGrp="1"/>
          </p:cNvSpPr>
          <p:nvPr>
            <p:ph type="title"/>
          </p:nvPr>
        </p:nvSpPr>
        <p:spPr>
          <a:xfrm>
            <a:off x="997578" y="260649"/>
            <a:ext cx="8625417" cy="573087"/>
          </a:xfrm>
        </p:spPr>
        <p:txBody>
          <a:bodyPr/>
          <a:lstStyle/>
          <a:p>
            <a:r>
              <a:rPr lang="en-US" dirty="0"/>
              <a:t>Activity related to object vision confounds many analyses, but can be surgically removed</a:t>
            </a:r>
          </a:p>
        </p:txBody>
      </p:sp>
      <p:grpSp>
        <p:nvGrpSpPr>
          <p:cNvPr id="13" name="Group 12">
            <a:extLst>
              <a:ext uri="{FF2B5EF4-FFF2-40B4-BE49-F238E27FC236}">
                <a16:creationId xmlns:a16="http://schemas.microsoft.com/office/drawing/2014/main" id="{93705654-B6F2-49EB-B66A-5520AE4DFF36}"/>
              </a:ext>
            </a:extLst>
          </p:cNvPr>
          <p:cNvGrpSpPr/>
          <p:nvPr/>
        </p:nvGrpSpPr>
        <p:grpSpPr>
          <a:xfrm>
            <a:off x="2128537" y="1598811"/>
            <a:ext cx="7934927" cy="4827092"/>
            <a:chOff x="1631504" y="1598811"/>
            <a:chExt cx="7934927" cy="4827092"/>
          </a:xfrm>
        </p:grpSpPr>
        <p:grpSp>
          <p:nvGrpSpPr>
            <p:cNvPr id="3" name="Group 2">
              <a:extLst>
                <a:ext uri="{FF2B5EF4-FFF2-40B4-BE49-F238E27FC236}">
                  <a16:creationId xmlns:a16="http://schemas.microsoft.com/office/drawing/2014/main" id="{F2565B62-45C5-4B2C-9068-AE81A7B6EBD5}"/>
                </a:ext>
              </a:extLst>
            </p:cNvPr>
            <p:cNvGrpSpPr/>
            <p:nvPr/>
          </p:nvGrpSpPr>
          <p:grpSpPr>
            <a:xfrm>
              <a:off x="1631504" y="1598811"/>
              <a:ext cx="3313827" cy="4824537"/>
              <a:chOff x="695400" y="1628800"/>
              <a:chExt cx="3313827" cy="4824537"/>
            </a:xfrm>
          </p:grpSpPr>
          <p:pic>
            <p:nvPicPr>
              <p:cNvPr id="4271" name="Picture 4270">
                <a:extLst>
                  <a:ext uri="{FF2B5EF4-FFF2-40B4-BE49-F238E27FC236}">
                    <a16:creationId xmlns:a16="http://schemas.microsoft.com/office/drawing/2014/main" id="{537EEA3B-BB16-C34F-1CE9-FCF65883A06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5434" r="91994" b="59566"/>
              <a:stretch/>
            </p:blipFill>
            <p:spPr>
              <a:xfrm>
                <a:off x="815120" y="2157927"/>
                <a:ext cx="1464456" cy="2641343"/>
              </a:xfrm>
              <a:prstGeom prst="rect">
                <a:avLst/>
              </a:prstGeom>
            </p:spPr>
          </p:pic>
          <p:pic>
            <p:nvPicPr>
              <p:cNvPr id="6" name="Picture 5">
                <a:extLst>
                  <a:ext uri="{FF2B5EF4-FFF2-40B4-BE49-F238E27FC236}">
                    <a16:creationId xmlns:a16="http://schemas.microsoft.com/office/drawing/2014/main" id="{841AC44D-C586-1B6F-71EB-3AEB54BF3CC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76768" r="86089"/>
              <a:stretch/>
            </p:blipFill>
            <p:spPr>
              <a:xfrm>
                <a:off x="815120" y="4700073"/>
                <a:ext cx="2544576" cy="1753264"/>
              </a:xfrm>
              <a:prstGeom prst="rect">
                <a:avLst/>
              </a:prstGeom>
            </p:spPr>
          </p:pic>
          <p:sp>
            <p:nvSpPr>
              <p:cNvPr id="16" name="Rectangle 15">
                <a:extLst>
                  <a:ext uri="{FF2B5EF4-FFF2-40B4-BE49-F238E27FC236}">
                    <a16:creationId xmlns:a16="http://schemas.microsoft.com/office/drawing/2014/main" id="{0B6B28E7-56C1-4394-DEC1-68868CED185F}"/>
                  </a:ext>
                </a:extLst>
              </p:cNvPr>
              <p:cNvSpPr/>
              <p:nvPr/>
            </p:nvSpPr>
            <p:spPr bwMode="auto">
              <a:xfrm>
                <a:off x="1559496" y="2204864"/>
                <a:ext cx="648072" cy="2448272"/>
              </a:xfrm>
              <a:prstGeom prst="rect">
                <a:avLst/>
              </a:prstGeom>
              <a:solidFill>
                <a:srgbClr val="000000">
                  <a:alpha val="9804"/>
                </a:srgbClr>
              </a:solidFill>
              <a:ln w="3175" cap="flat" cmpd="sng" algn="ctr">
                <a:no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DE" sz="1800" b="0" i="0" u="none" strike="noStrike" cap="none" normalizeH="0" baseline="0">
                  <a:ln>
                    <a:noFill/>
                  </a:ln>
                  <a:solidFill>
                    <a:srgbClr val="4D4D4D"/>
                  </a:solidFill>
                  <a:effectLst/>
                  <a:latin typeface="Arial" charset="0"/>
                </a:endParaRPr>
              </a:p>
            </p:txBody>
          </p:sp>
          <p:sp>
            <p:nvSpPr>
              <p:cNvPr id="23" name="Rectangle 22">
                <a:extLst>
                  <a:ext uri="{FF2B5EF4-FFF2-40B4-BE49-F238E27FC236}">
                    <a16:creationId xmlns:a16="http://schemas.microsoft.com/office/drawing/2014/main" id="{CF701A33-26B8-8C28-96C0-E1DE268F9B35}"/>
                  </a:ext>
                </a:extLst>
              </p:cNvPr>
              <p:cNvSpPr/>
              <p:nvPr/>
            </p:nvSpPr>
            <p:spPr bwMode="auto">
              <a:xfrm>
                <a:off x="695400" y="1628800"/>
                <a:ext cx="648072" cy="648072"/>
              </a:xfrm>
              <a:prstGeom prst="rect">
                <a:avLst/>
              </a:prstGeom>
              <a:solidFill>
                <a:schemeClr val="bg1"/>
              </a:solidFill>
              <a:ln w="3175" cap="flat" cmpd="sng" algn="ctr">
                <a:solidFill>
                  <a:schemeClr val="bg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DE" sz="1800" b="0" i="0" u="none" strike="noStrike" cap="none" normalizeH="0" baseline="0">
                  <a:ln>
                    <a:noFill/>
                  </a:ln>
                  <a:solidFill>
                    <a:srgbClr val="4D4D4D"/>
                  </a:solidFill>
                  <a:effectLst/>
                  <a:latin typeface="Arial" charset="0"/>
                </a:endParaRPr>
              </a:p>
            </p:txBody>
          </p:sp>
          <p:sp>
            <p:nvSpPr>
              <p:cNvPr id="2" name="Rectangle 1">
                <a:extLst>
                  <a:ext uri="{FF2B5EF4-FFF2-40B4-BE49-F238E27FC236}">
                    <a16:creationId xmlns:a16="http://schemas.microsoft.com/office/drawing/2014/main" id="{9CC235F2-B209-4252-B8CC-8EEFA5F7C5E6}"/>
                  </a:ext>
                </a:extLst>
              </p:cNvPr>
              <p:cNvSpPr/>
              <p:nvPr/>
            </p:nvSpPr>
            <p:spPr bwMode="auto">
              <a:xfrm>
                <a:off x="2783632" y="4626655"/>
                <a:ext cx="648072" cy="890577"/>
              </a:xfrm>
              <a:prstGeom prst="rect">
                <a:avLst/>
              </a:prstGeom>
              <a:solidFill>
                <a:schemeClr val="bg1"/>
              </a:solidFill>
              <a:ln w="3175" cap="flat" cmpd="sng" algn="ctr">
                <a:solidFill>
                  <a:schemeClr val="bg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US" sz="1800" b="0" i="0" u="none" strike="noStrike" cap="none" normalizeH="0" baseline="0">
                  <a:ln>
                    <a:noFill/>
                  </a:ln>
                  <a:solidFill>
                    <a:srgbClr val="4D4D4D"/>
                  </a:solidFill>
                  <a:effectLst/>
                  <a:latin typeface="Arial" charset="0"/>
                </a:endParaRPr>
              </a:p>
            </p:txBody>
          </p:sp>
          <p:pic>
            <p:nvPicPr>
              <p:cNvPr id="25" name="Picture 24">
                <a:extLst>
                  <a:ext uri="{FF2B5EF4-FFF2-40B4-BE49-F238E27FC236}">
                    <a16:creationId xmlns:a16="http://schemas.microsoft.com/office/drawing/2014/main" id="{796B2EDE-FA1D-466D-9FAC-4A91709F729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675" r="90419" b="93593"/>
              <a:stretch/>
            </p:blipFill>
            <p:spPr>
              <a:xfrm>
                <a:off x="1559496" y="1674437"/>
                <a:ext cx="1080119" cy="483490"/>
              </a:xfrm>
              <a:prstGeom prst="rect">
                <a:avLst/>
              </a:prstGeom>
            </p:spPr>
          </p:pic>
          <p:pic>
            <p:nvPicPr>
              <p:cNvPr id="26" name="Picture 25">
                <a:extLst>
                  <a:ext uri="{FF2B5EF4-FFF2-40B4-BE49-F238E27FC236}">
                    <a16:creationId xmlns:a16="http://schemas.microsoft.com/office/drawing/2014/main" id="{DE6D7D7C-6759-4F0E-9B04-2E73978DA36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5163" t="5434" r="76175" b="59566"/>
              <a:stretch/>
            </p:blipFill>
            <p:spPr>
              <a:xfrm>
                <a:off x="2279577" y="2157926"/>
                <a:ext cx="1584175" cy="2641343"/>
              </a:xfrm>
              <a:prstGeom prst="rect">
                <a:avLst/>
              </a:prstGeom>
            </p:spPr>
          </p:pic>
          <p:pic>
            <p:nvPicPr>
              <p:cNvPr id="27" name="Picture 26">
                <a:extLst>
                  <a:ext uri="{FF2B5EF4-FFF2-40B4-BE49-F238E27FC236}">
                    <a16:creationId xmlns:a16="http://schemas.microsoft.com/office/drawing/2014/main" id="{A71146D1-342E-41E2-A6D2-0055CD090ED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8196" t="76768" r="75505"/>
              <a:stretch/>
            </p:blipFill>
            <p:spPr>
              <a:xfrm>
                <a:off x="2857099" y="4700073"/>
                <a:ext cx="1152128" cy="1753264"/>
              </a:xfrm>
              <a:prstGeom prst="rect">
                <a:avLst/>
              </a:prstGeom>
            </p:spPr>
          </p:pic>
        </p:grpSp>
        <p:grpSp>
          <p:nvGrpSpPr>
            <p:cNvPr id="8" name="Group 7">
              <a:extLst>
                <a:ext uri="{FF2B5EF4-FFF2-40B4-BE49-F238E27FC236}">
                  <a16:creationId xmlns:a16="http://schemas.microsoft.com/office/drawing/2014/main" id="{AC3EE27D-C723-4D09-A1FD-DACC75619B42}"/>
                </a:ext>
              </a:extLst>
            </p:cNvPr>
            <p:cNvGrpSpPr/>
            <p:nvPr/>
          </p:nvGrpSpPr>
          <p:grpSpPr>
            <a:xfrm>
              <a:off x="6372324" y="1927628"/>
              <a:ext cx="3194107" cy="4498275"/>
              <a:chOff x="5148014" y="1955062"/>
              <a:chExt cx="3194107" cy="4498275"/>
            </a:xfrm>
          </p:grpSpPr>
          <p:pic>
            <p:nvPicPr>
              <p:cNvPr id="28" name="Picture 27">
                <a:extLst>
                  <a:ext uri="{FF2B5EF4-FFF2-40B4-BE49-F238E27FC236}">
                    <a16:creationId xmlns:a16="http://schemas.microsoft.com/office/drawing/2014/main" id="{4BA2FC7A-FB52-48F9-9ACC-AEC63ECF2EE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5424" t="40442" r="77096" b="22872"/>
              <a:stretch/>
            </p:blipFill>
            <p:spPr>
              <a:xfrm>
                <a:off x="6600631" y="1955062"/>
                <a:ext cx="1368152" cy="2768533"/>
              </a:xfrm>
              <a:prstGeom prst="rect">
                <a:avLst/>
              </a:prstGeom>
            </p:spPr>
          </p:pic>
          <p:pic>
            <p:nvPicPr>
              <p:cNvPr id="5" name="Picture 4">
                <a:extLst>
                  <a:ext uri="{FF2B5EF4-FFF2-40B4-BE49-F238E27FC236}">
                    <a16:creationId xmlns:a16="http://schemas.microsoft.com/office/drawing/2014/main" id="{C55D6BEA-33CE-0E9A-8EFD-D5C1C2F1BF1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40442" r="92214" b="22872"/>
              <a:stretch/>
            </p:blipFill>
            <p:spPr>
              <a:xfrm>
                <a:off x="5175691" y="1955063"/>
                <a:ext cx="1424366" cy="2768533"/>
              </a:xfrm>
              <a:prstGeom prst="rect">
                <a:avLst/>
              </a:prstGeom>
            </p:spPr>
          </p:pic>
          <p:sp>
            <p:nvSpPr>
              <p:cNvPr id="17" name="Rectangle 16">
                <a:extLst>
                  <a:ext uri="{FF2B5EF4-FFF2-40B4-BE49-F238E27FC236}">
                    <a16:creationId xmlns:a16="http://schemas.microsoft.com/office/drawing/2014/main" id="{4E1D0473-9DF4-8C39-F7DC-B79E7BE3AD34}"/>
                  </a:ext>
                </a:extLst>
              </p:cNvPr>
              <p:cNvSpPr/>
              <p:nvPr/>
            </p:nvSpPr>
            <p:spPr bwMode="auto">
              <a:xfrm>
                <a:off x="6706035" y="2132856"/>
                <a:ext cx="1262748" cy="2421791"/>
              </a:xfrm>
              <a:prstGeom prst="rect">
                <a:avLst/>
              </a:prstGeom>
              <a:solidFill>
                <a:srgbClr val="000000">
                  <a:alpha val="9804"/>
                </a:srgbClr>
              </a:solidFill>
              <a:ln w="3175" cap="flat" cmpd="sng" algn="ctr">
                <a:no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DE" sz="1800" b="0" i="0" u="none" strike="noStrike" cap="none" normalizeH="0" baseline="0">
                  <a:ln>
                    <a:noFill/>
                  </a:ln>
                  <a:solidFill>
                    <a:srgbClr val="4D4D4D"/>
                  </a:solidFill>
                  <a:effectLst/>
                  <a:latin typeface="Arial" charset="0"/>
                </a:endParaRPr>
              </a:p>
            </p:txBody>
          </p:sp>
          <p:pic>
            <p:nvPicPr>
              <p:cNvPr id="31" name="Picture 30">
                <a:extLst>
                  <a:ext uri="{FF2B5EF4-FFF2-40B4-BE49-F238E27FC236}">
                    <a16:creationId xmlns:a16="http://schemas.microsoft.com/office/drawing/2014/main" id="{244F2D3E-7BD2-48ED-BDD1-A3449F8C81A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76768" r="86089"/>
              <a:stretch/>
            </p:blipFill>
            <p:spPr>
              <a:xfrm>
                <a:off x="5148014" y="4700073"/>
                <a:ext cx="2544576" cy="1753264"/>
              </a:xfrm>
              <a:prstGeom prst="rect">
                <a:avLst/>
              </a:prstGeom>
            </p:spPr>
          </p:pic>
          <p:sp>
            <p:nvSpPr>
              <p:cNvPr id="32" name="Rectangle 31">
                <a:extLst>
                  <a:ext uri="{FF2B5EF4-FFF2-40B4-BE49-F238E27FC236}">
                    <a16:creationId xmlns:a16="http://schemas.microsoft.com/office/drawing/2014/main" id="{516FF11C-8E80-414C-8B33-6C574A8F7D59}"/>
                  </a:ext>
                </a:extLst>
              </p:cNvPr>
              <p:cNvSpPr/>
              <p:nvPr/>
            </p:nvSpPr>
            <p:spPr bwMode="auto">
              <a:xfrm>
                <a:off x="7116526" y="4626655"/>
                <a:ext cx="648072" cy="890577"/>
              </a:xfrm>
              <a:prstGeom prst="rect">
                <a:avLst/>
              </a:prstGeom>
              <a:solidFill>
                <a:schemeClr val="bg1"/>
              </a:solidFill>
              <a:ln w="3175" cap="flat" cmpd="sng" algn="ctr">
                <a:solidFill>
                  <a:schemeClr val="bg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US" sz="1800" b="0" i="0" u="none" strike="noStrike" cap="none" normalizeH="0" baseline="0">
                  <a:ln>
                    <a:noFill/>
                  </a:ln>
                  <a:solidFill>
                    <a:srgbClr val="4D4D4D"/>
                  </a:solidFill>
                  <a:effectLst/>
                  <a:latin typeface="Arial" charset="0"/>
                </a:endParaRPr>
              </a:p>
            </p:txBody>
          </p:sp>
          <p:pic>
            <p:nvPicPr>
              <p:cNvPr id="33" name="Picture 32">
                <a:extLst>
                  <a:ext uri="{FF2B5EF4-FFF2-40B4-BE49-F238E27FC236}">
                    <a16:creationId xmlns:a16="http://schemas.microsoft.com/office/drawing/2014/main" id="{1AAA03ED-1A4F-41F4-AFD2-D128EC5FE6D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8196" t="76768" r="75505"/>
              <a:stretch/>
            </p:blipFill>
            <p:spPr>
              <a:xfrm>
                <a:off x="7189993" y="4700073"/>
                <a:ext cx="1152128" cy="1753264"/>
              </a:xfrm>
              <a:prstGeom prst="rect">
                <a:avLst/>
              </a:prstGeom>
            </p:spPr>
          </p:pic>
        </p:grpSp>
      </p:grpSp>
    </p:spTree>
    <p:extLst>
      <p:ext uri="{BB962C8B-B14F-4D97-AF65-F5344CB8AC3E}">
        <p14:creationId xmlns:p14="http://schemas.microsoft.com/office/powerpoint/2010/main" val="14969053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C21323B-A00F-004E-2732-7C7B1478E361}"/>
              </a:ext>
            </a:extLst>
          </p:cNvPr>
          <p:cNvSpPr>
            <a:spLocks noGrp="1"/>
          </p:cNvSpPr>
          <p:nvPr>
            <p:ph type="sldNum" sz="quarter" idx="10"/>
          </p:nvPr>
        </p:nvSpPr>
        <p:spPr/>
        <p:txBody>
          <a:bodyPr/>
          <a:lstStyle/>
          <a:p>
            <a:fld id="{2F6078F4-E63E-4AA0-B8D1-966A19A57BCF}" type="slidenum">
              <a:rPr lang="de-DE" smtClean="0"/>
              <a:pPr/>
              <a:t>13</a:t>
            </a:fld>
            <a:endParaRPr lang="de-DE" dirty="0"/>
          </a:p>
        </p:txBody>
      </p:sp>
      <p:grpSp>
        <p:nvGrpSpPr>
          <p:cNvPr id="3" name="Group 2">
            <a:extLst>
              <a:ext uri="{FF2B5EF4-FFF2-40B4-BE49-F238E27FC236}">
                <a16:creationId xmlns:a16="http://schemas.microsoft.com/office/drawing/2014/main" id="{26CEBD67-6E47-C8F4-9A78-8A7B4316ED88}"/>
              </a:ext>
            </a:extLst>
          </p:cNvPr>
          <p:cNvGrpSpPr/>
          <p:nvPr/>
        </p:nvGrpSpPr>
        <p:grpSpPr>
          <a:xfrm>
            <a:off x="875420" y="1644898"/>
            <a:ext cx="5402181" cy="3568203"/>
            <a:chOff x="740695" y="1715862"/>
            <a:chExt cx="2880319" cy="1902484"/>
          </a:xfrm>
        </p:grpSpPr>
        <p:pic>
          <p:nvPicPr>
            <p:cNvPr id="5" name="Graphic 4">
              <a:extLst>
                <a:ext uri="{FF2B5EF4-FFF2-40B4-BE49-F238E27FC236}">
                  <a16:creationId xmlns:a16="http://schemas.microsoft.com/office/drawing/2014/main" id="{EE359467-B592-BBB1-F677-84B080E1D2F5}"/>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4741" t="29940" r="79288" b="53219"/>
            <a:stretch/>
          </p:blipFill>
          <p:spPr>
            <a:xfrm>
              <a:off x="1218567" y="2174913"/>
              <a:ext cx="1924577" cy="1443433"/>
            </a:xfrm>
            <a:prstGeom prst="rect">
              <a:avLst/>
            </a:prstGeom>
          </p:spPr>
        </p:pic>
        <p:sp>
          <p:nvSpPr>
            <p:cNvPr id="11" name="TextBox 10">
              <a:extLst>
                <a:ext uri="{FF2B5EF4-FFF2-40B4-BE49-F238E27FC236}">
                  <a16:creationId xmlns:a16="http://schemas.microsoft.com/office/drawing/2014/main" id="{C436CB4B-5089-F39F-9ED6-32AE86494DA2}"/>
                </a:ext>
              </a:extLst>
            </p:cNvPr>
            <p:cNvSpPr txBox="1"/>
            <p:nvPr/>
          </p:nvSpPr>
          <p:spPr>
            <a:xfrm rot="16200000">
              <a:off x="811034" y="2789963"/>
              <a:ext cx="698448" cy="213329"/>
            </a:xfrm>
            <a:prstGeom prst="rect">
              <a:avLst/>
            </a:prstGeom>
            <a:noFill/>
          </p:spPr>
          <p:txBody>
            <a:bodyPr wrap="none" rtlCol="0">
              <a:spAutoFit/>
            </a:bodyPr>
            <a:lstStyle/>
            <a:p>
              <a:pPr algn="ctr"/>
              <a:r>
                <a:rPr lang="en-DE" sz="2000" dirty="0"/>
                <a:t>Monkey Z</a:t>
              </a:r>
            </a:p>
          </p:txBody>
        </p:sp>
        <p:pic>
          <p:nvPicPr>
            <p:cNvPr id="12" name="Graphic 11">
              <a:extLst>
                <a:ext uri="{FF2B5EF4-FFF2-40B4-BE49-F238E27FC236}">
                  <a16:creationId xmlns:a16="http://schemas.microsoft.com/office/drawing/2014/main" id="{F8017D33-3A6E-F221-867C-AD2496EFB288}"/>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598" t="8402" r="75500" b="86557"/>
            <a:stretch/>
          </p:blipFill>
          <p:spPr>
            <a:xfrm>
              <a:off x="740695" y="1715862"/>
              <a:ext cx="2880319" cy="432049"/>
            </a:xfrm>
            <a:prstGeom prst="rect">
              <a:avLst/>
            </a:prstGeom>
          </p:spPr>
        </p:pic>
        <p:sp>
          <p:nvSpPr>
            <p:cNvPr id="13" name="Rectangle 12">
              <a:extLst>
                <a:ext uri="{FF2B5EF4-FFF2-40B4-BE49-F238E27FC236}">
                  <a16:creationId xmlns:a16="http://schemas.microsoft.com/office/drawing/2014/main" id="{D2429005-F53B-AD17-21E2-0430429B7AC0}"/>
                </a:ext>
              </a:extLst>
            </p:cNvPr>
            <p:cNvSpPr/>
            <p:nvPr/>
          </p:nvSpPr>
          <p:spPr bwMode="auto">
            <a:xfrm>
              <a:off x="1655940" y="1962163"/>
              <a:ext cx="1080120" cy="247424"/>
            </a:xfrm>
            <a:prstGeom prst="rect">
              <a:avLst/>
            </a:prstGeom>
            <a:solidFill>
              <a:schemeClr val="bg1"/>
            </a:solidFill>
            <a:ln w="3175" cap="flat" cmpd="sng" algn="ctr">
              <a:no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DE" sz="1800" b="0" i="0" u="none" strike="noStrike" cap="none" normalizeH="0" baseline="0">
                <a:ln>
                  <a:noFill/>
                </a:ln>
                <a:solidFill>
                  <a:srgbClr val="4D4D4D"/>
                </a:solidFill>
                <a:effectLst/>
                <a:latin typeface="Arial" charset="0"/>
              </a:endParaRPr>
            </a:p>
          </p:txBody>
        </p:sp>
      </p:grpSp>
      <p:grpSp>
        <p:nvGrpSpPr>
          <p:cNvPr id="14" name="Group 13">
            <a:extLst>
              <a:ext uri="{FF2B5EF4-FFF2-40B4-BE49-F238E27FC236}">
                <a16:creationId xmlns:a16="http://schemas.microsoft.com/office/drawing/2014/main" id="{C5E02CEF-80A8-0F2A-E9E9-1422BD8BB0FA}"/>
              </a:ext>
            </a:extLst>
          </p:cNvPr>
          <p:cNvGrpSpPr/>
          <p:nvPr/>
        </p:nvGrpSpPr>
        <p:grpSpPr>
          <a:xfrm>
            <a:off x="6610616" y="1716907"/>
            <a:ext cx="4705964" cy="3646473"/>
            <a:chOff x="1111902" y="3897377"/>
            <a:chExt cx="2509112" cy="1944216"/>
          </a:xfrm>
        </p:grpSpPr>
        <p:pic>
          <p:nvPicPr>
            <p:cNvPr id="15" name="Graphic 14">
              <a:extLst>
                <a:ext uri="{FF2B5EF4-FFF2-40B4-BE49-F238E27FC236}">
                  <a16:creationId xmlns:a16="http://schemas.microsoft.com/office/drawing/2014/main" id="{48826302-AC77-8421-A4A9-E0CAC1FAE7D5}"/>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3993" t="74327" r="81366" b="5090"/>
            <a:stretch/>
          </p:blipFill>
          <p:spPr>
            <a:xfrm>
              <a:off x="1298757" y="4077397"/>
              <a:ext cx="1764196" cy="1764196"/>
            </a:xfrm>
            <a:prstGeom prst="rect">
              <a:avLst/>
            </a:prstGeom>
          </p:spPr>
        </p:pic>
        <p:sp>
          <p:nvSpPr>
            <p:cNvPr id="16" name="TextBox 15">
              <a:extLst>
                <a:ext uri="{FF2B5EF4-FFF2-40B4-BE49-F238E27FC236}">
                  <a16:creationId xmlns:a16="http://schemas.microsoft.com/office/drawing/2014/main" id="{BC0B5AE1-53E1-4C6C-AE09-2620C60EE343}"/>
                </a:ext>
              </a:extLst>
            </p:cNvPr>
            <p:cNvSpPr txBox="1"/>
            <p:nvPr/>
          </p:nvSpPr>
          <p:spPr>
            <a:xfrm rot="16200000">
              <a:off x="854385" y="4852831"/>
              <a:ext cx="728363" cy="213329"/>
            </a:xfrm>
            <a:prstGeom prst="rect">
              <a:avLst/>
            </a:prstGeom>
            <a:noFill/>
          </p:spPr>
          <p:txBody>
            <a:bodyPr wrap="none" rtlCol="0">
              <a:spAutoFit/>
            </a:bodyPr>
            <a:lstStyle/>
            <a:p>
              <a:pPr algn="ctr"/>
              <a:r>
                <a:rPr lang="en-DE" sz="2000" dirty="0"/>
                <a:t>Monkey M</a:t>
              </a:r>
            </a:p>
          </p:txBody>
        </p:sp>
        <p:pic>
          <p:nvPicPr>
            <p:cNvPr id="17" name="Graphic 16">
              <a:extLst>
                <a:ext uri="{FF2B5EF4-FFF2-40B4-BE49-F238E27FC236}">
                  <a16:creationId xmlns:a16="http://schemas.microsoft.com/office/drawing/2014/main" id="{399BE282-1F8A-54DF-B7AF-C679B1D03EEC}"/>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7927" t="57167" r="75500" b="38632"/>
            <a:stretch/>
          </p:blipFill>
          <p:spPr>
            <a:xfrm>
              <a:off x="2828927" y="3897377"/>
              <a:ext cx="792087" cy="360040"/>
            </a:xfrm>
            <a:prstGeom prst="rect">
              <a:avLst/>
            </a:prstGeom>
          </p:spPr>
        </p:pic>
      </p:grpSp>
      <p:sp>
        <p:nvSpPr>
          <p:cNvPr id="6" name="TextBox 5">
            <a:extLst>
              <a:ext uri="{FF2B5EF4-FFF2-40B4-BE49-F238E27FC236}">
                <a16:creationId xmlns:a16="http://schemas.microsoft.com/office/drawing/2014/main" id="{2307F64E-8C3E-28FD-C037-6837F6AF9E36}"/>
              </a:ext>
            </a:extLst>
          </p:cNvPr>
          <p:cNvSpPr txBox="1"/>
          <p:nvPr/>
        </p:nvSpPr>
        <p:spPr>
          <a:xfrm>
            <a:off x="2368487" y="5148460"/>
            <a:ext cx="2416046" cy="369332"/>
          </a:xfrm>
          <a:prstGeom prst="rect">
            <a:avLst/>
          </a:prstGeom>
          <a:noFill/>
        </p:spPr>
        <p:txBody>
          <a:bodyPr wrap="none" rtlCol="0">
            <a:spAutoFit/>
          </a:bodyPr>
          <a:lstStyle/>
          <a:p>
            <a:r>
              <a:rPr lang="en-DE" dirty="0"/>
              <a:t>18% variance capture</a:t>
            </a:r>
          </a:p>
        </p:txBody>
      </p:sp>
      <p:sp>
        <p:nvSpPr>
          <p:cNvPr id="7" name="TextBox 6">
            <a:extLst>
              <a:ext uri="{FF2B5EF4-FFF2-40B4-BE49-F238E27FC236}">
                <a16:creationId xmlns:a16="http://schemas.microsoft.com/office/drawing/2014/main" id="{6CFBA547-3E5B-9DFA-A8FC-B5BEDFCE27E8}"/>
              </a:ext>
            </a:extLst>
          </p:cNvPr>
          <p:cNvSpPr txBox="1"/>
          <p:nvPr/>
        </p:nvSpPr>
        <p:spPr>
          <a:xfrm>
            <a:off x="7853863" y="5148460"/>
            <a:ext cx="2416046" cy="369332"/>
          </a:xfrm>
          <a:prstGeom prst="rect">
            <a:avLst/>
          </a:prstGeom>
          <a:noFill/>
        </p:spPr>
        <p:txBody>
          <a:bodyPr wrap="none" rtlCol="0">
            <a:spAutoFit/>
          </a:bodyPr>
          <a:lstStyle/>
          <a:p>
            <a:r>
              <a:rPr lang="en-DE" dirty="0"/>
              <a:t>13% variance capture</a:t>
            </a:r>
          </a:p>
        </p:txBody>
      </p:sp>
      <p:sp>
        <p:nvSpPr>
          <p:cNvPr id="19" name="Title 1">
            <a:extLst>
              <a:ext uri="{FF2B5EF4-FFF2-40B4-BE49-F238E27FC236}">
                <a16:creationId xmlns:a16="http://schemas.microsoft.com/office/drawing/2014/main" id="{5D88C4A7-DDB7-C74C-A71F-3450FCD65E38}"/>
              </a:ext>
            </a:extLst>
          </p:cNvPr>
          <p:cNvSpPr>
            <a:spLocks noGrp="1"/>
          </p:cNvSpPr>
          <p:nvPr>
            <p:ph type="title"/>
          </p:nvPr>
        </p:nvSpPr>
        <p:spPr>
          <a:xfrm>
            <a:off x="997578" y="260649"/>
            <a:ext cx="8625417" cy="573087"/>
          </a:xfrm>
        </p:spPr>
        <p:txBody>
          <a:bodyPr/>
          <a:lstStyle/>
          <a:p>
            <a:r>
              <a:rPr lang="en-US" dirty="0"/>
              <a:t>Shared population activity is substantial, but invariant to grip</a:t>
            </a:r>
          </a:p>
        </p:txBody>
      </p:sp>
      <p:grpSp>
        <p:nvGrpSpPr>
          <p:cNvPr id="23" name="Group 22">
            <a:extLst>
              <a:ext uri="{FF2B5EF4-FFF2-40B4-BE49-F238E27FC236}">
                <a16:creationId xmlns:a16="http://schemas.microsoft.com/office/drawing/2014/main" id="{DC71C735-2AD3-4BDE-BE1D-E075A0B66AC3}"/>
              </a:ext>
            </a:extLst>
          </p:cNvPr>
          <p:cNvGrpSpPr/>
          <p:nvPr/>
        </p:nvGrpSpPr>
        <p:grpSpPr>
          <a:xfrm>
            <a:off x="4935275" y="6062812"/>
            <a:ext cx="2331010" cy="390525"/>
            <a:chOff x="4710120" y="6248854"/>
            <a:chExt cx="2331010" cy="390525"/>
          </a:xfrm>
        </p:grpSpPr>
        <p:sp>
          <p:nvSpPr>
            <p:cNvPr id="8" name="Oval 7">
              <a:extLst>
                <a:ext uri="{FF2B5EF4-FFF2-40B4-BE49-F238E27FC236}">
                  <a16:creationId xmlns:a16="http://schemas.microsoft.com/office/drawing/2014/main" id="{7DE3F09F-E0E2-4934-8181-9E8BE48640A4}"/>
                </a:ext>
              </a:extLst>
            </p:cNvPr>
            <p:cNvSpPr/>
            <p:nvPr/>
          </p:nvSpPr>
          <p:spPr bwMode="auto">
            <a:xfrm>
              <a:off x="4710120" y="6248854"/>
              <a:ext cx="390525" cy="390525"/>
            </a:xfrm>
            <a:prstGeom prst="ellipse">
              <a:avLst/>
            </a:prstGeom>
            <a:solidFill>
              <a:schemeClr val="tx1"/>
            </a:solidFill>
            <a:ln w="317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US" sz="1800" b="0" i="0" u="none" strike="noStrike" cap="none" normalizeH="0" baseline="0">
                <a:ln>
                  <a:noFill/>
                </a:ln>
                <a:solidFill>
                  <a:srgbClr val="4D4D4D"/>
                </a:solidFill>
                <a:effectLst/>
                <a:latin typeface="Arial" charset="0"/>
              </a:endParaRPr>
            </a:p>
          </p:txBody>
        </p:sp>
        <p:sp>
          <p:nvSpPr>
            <p:cNvPr id="10" name="TextBox 9">
              <a:extLst>
                <a:ext uri="{FF2B5EF4-FFF2-40B4-BE49-F238E27FC236}">
                  <a16:creationId xmlns:a16="http://schemas.microsoft.com/office/drawing/2014/main" id="{351FB5D0-6F8B-4063-A978-545B8F22404C}"/>
                </a:ext>
              </a:extLst>
            </p:cNvPr>
            <p:cNvSpPr txBox="1"/>
            <p:nvPr/>
          </p:nvSpPr>
          <p:spPr>
            <a:xfrm>
              <a:off x="5150869" y="6270047"/>
              <a:ext cx="1890261" cy="369332"/>
            </a:xfrm>
            <a:prstGeom prst="rect">
              <a:avLst/>
            </a:prstGeom>
            <a:noFill/>
          </p:spPr>
          <p:txBody>
            <a:bodyPr wrap="none" rtlCol="0">
              <a:spAutoFit/>
            </a:bodyPr>
            <a:lstStyle/>
            <a:p>
              <a:r>
                <a:rPr lang="en-US" dirty="0">
                  <a:solidFill>
                    <a:schemeClr val="tx1"/>
                  </a:solidFill>
                </a:rPr>
                <a:t>Movement onset</a:t>
              </a:r>
            </a:p>
          </p:txBody>
        </p:sp>
      </p:grpSp>
      <p:grpSp>
        <p:nvGrpSpPr>
          <p:cNvPr id="24" name="Group 23">
            <a:extLst>
              <a:ext uri="{FF2B5EF4-FFF2-40B4-BE49-F238E27FC236}">
                <a16:creationId xmlns:a16="http://schemas.microsoft.com/office/drawing/2014/main" id="{9F820140-1748-4B63-B18D-A1784A79D228}"/>
              </a:ext>
            </a:extLst>
          </p:cNvPr>
          <p:cNvGrpSpPr/>
          <p:nvPr/>
        </p:nvGrpSpPr>
        <p:grpSpPr>
          <a:xfrm>
            <a:off x="7853863" y="6062626"/>
            <a:ext cx="1509111" cy="390711"/>
            <a:chOff x="7644347" y="6212728"/>
            <a:chExt cx="1509111" cy="390711"/>
          </a:xfrm>
        </p:grpSpPr>
        <p:sp>
          <p:nvSpPr>
            <p:cNvPr id="9" name="Rectangle 8">
              <a:extLst>
                <a:ext uri="{FF2B5EF4-FFF2-40B4-BE49-F238E27FC236}">
                  <a16:creationId xmlns:a16="http://schemas.microsoft.com/office/drawing/2014/main" id="{40624692-5A9E-48C6-9BD4-D85759B408E6}"/>
                </a:ext>
              </a:extLst>
            </p:cNvPr>
            <p:cNvSpPr/>
            <p:nvPr/>
          </p:nvSpPr>
          <p:spPr bwMode="auto">
            <a:xfrm>
              <a:off x="7644347" y="6212914"/>
              <a:ext cx="390525" cy="390525"/>
            </a:xfrm>
            <a:prstGeom prst="rect">
              <a:avLst/>
            </a:prstGeom>
            <a:solidFill>
              <a:schemeClr val="tx1"/>
            </a:solidFill>
            <a:ln w="317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US" sz="1800" b="0" i="0" u="none" strike="noStrike" cap="none" normalizeH="0" baseline="0">
                <a:ln>
                  <a:noFill/>
                </a:ln>
                <a:solidFill>
                  <a:srgbClr val="4D4D4D"/>
                </a:solidFill>
                <a:effectLst/>
                <a:latin typeface="Arial" charset="0"/>
              </a:endParaRPr>
            </a:p>
          </p:txBody>
        </p:sp>
        <p:sp>
          <p:nvSpPr>
            <p:cNvPr id="20" name="TextBox 19">
              <a:extLst>
                <a:ext uri="{FF2B5EF4-FFF2-40B4-BE49-F238E27FC236}">
                  <a16:creationId xmlns:a16="http://schemas.microsoft.com/office/drawing/2014/main" id="{D9998EC1-F573-4ADF-A97C-BA9274BBC688}"/>
                </a:ext>
              </a:extLst>
            </p:cNvPr>
            <p:cNvSpPr txBox="1"/>
            <p:nvPr/>
          </p:nvSpPr>
          <p:spPr>
            <a:xfrm>
              <a:off x="8077522" y="6212728"/>
              <a:ext cx="1075936" cy="369332"/>
            </a:xfrm>
            <a:prstGeom prst="rect">
              <a:avLst/>
            </a:prstGeom>
            <a:noFill/>
          </p:spPr>
          <p:txBody>
            <a:bodyPr wrap="none" rtlCol="0">
              <a:spAutoFit/>
            </a:bodyPr>
            <a:lstStyle/>
            <a:p>
              <a:r>
                <a:rPr lang="en-US" dirty="0">
                  <a:solidFill>
                    <a:schemeClr val="tx1"/>
                  </a:solidFill>
                </a:rPr>
                <a:t>+500 </a:t>
              </a:r>
              <a:r>
                <a:rPr lang="en-US" dirty="0" err="1">
                  <a:solidFill>
                    <a:schemeClr val="tx1"/>
                  </a:solidFill>
                </a:rPr>
                <a:t>ms</a:t>
              </a:r>
              <a:endParaRPr lang="en-US" dirty="0">
                <a:solidFill>
                  <a:schemeClr val="tx1"/>
                </a:solidFill>
              </a:endParaRPr>
            </a:p>
          </p:txBody>
        </p:sp>
      </p:grpSp>
      <p:grpSp>
        <p:nvGrpSpPr>
          <p:cNvPr id="22" name="Group 21">
            <a:extLst>
              <a:ext uri="{FF2B5EF4-FFF2-40B4-BE49-F238E27FC236}">
                <a16:creationId xmlns:a16="http://schemas.microsoft.com/office/drawing/2014/main" id="{3DB51532-289B-4B3B-86D0-9A8625638B42}"/>
              </a:ext>
            </a:extLst>
          </p:cNvPr>
          <p:cNvGrpSpPr/>
          <p:nvPr/>
        </p:nvGrpSpPr>
        <p:grpSpPr>
          <a:xfrm>
            <a:off x="2921320" y="6082114"/>
            <a:ext cx="1426378" cy="371223"/>
            <a:chOff x="2711804" y="6266780"/>
            <a:chExt cx="1426378" cy="371223"/>
          </a:xfrm>
        </p:grpSpPr>
        <p:sp>
          <p:nvSpPr>
            <p:cNvPr id="18" name="Isosceles Triangle 17">
              <a:extLst>
                <a:ext uri="{FF2B5EF4-FFF2-40B4-BE49-F238E27FC236}">
                  <a16:creationId xmlns:a16="http://schemas.microsoft.com/office/drawing/2014/main" id="{8CC492BE-DE85-4488-8BCB-61B273B030DF}"/>
                </a:ext>
              </a:extLst>
            </p:cNvPr>
            <p:cNvSpPr/>
            <p:nvPr/>
          </p:nvSpPr>
          <p:spPr bwMode="auto">
            <a:xfrm>
              <a:off x="2711804" y="6266780"/>
              <a:ext cx="390525" cy="336659"/>
            </a:xfrm>
            <a:prstGeom prst="triangle">
              <a:avLst/>
            </a:prstGeom>
            <a:solidFill>
              <a:schemeClr val="tx1"/>
            </a:solidFill>
            <a:ln w="317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US" sz="1800" b="0" i="0" u="none" strike="noStrike" cap="none" normalizeH="0" baseline="0">
                <a:ln>
                  <a:noFill/>
                </a:ln>
                <a:solidFill>
                  <a:srgbClr val="4D4D4D"/>
                </a:solidFill>
                <a:effectLst/>
                <a:latin typeface="Arial" charset="0"/>
              </a:endParaRPr>
            </a:p>
          </p:txBody>
        </p:sp>
        <p:sp>
          <p:nvSpPr>
            <p:cNvPr id="21" name="TextBox 20">
              <a:extLst>
                <a:ext uri="{FF2B5EF4-FFF2-40B4-BE49-F238E27FC236}">
                  <a16:creationId xmlns:a16="http://schemas.microsoft.com/office/drawing/2014/main" id="{CD4B902B-90DD-4738-BDAF-C0B6332082B1}"/>
                </a:ext>
              </a:extLst>
            </p:cNvPr>
            <p:cNvSpPr txBox="1"/>
            <p:nvPr/>
          </p:nvSpPr>
          <p:spPr>
            <a:xfrm>
              <a:off x="3119955" y="6268671"/>
              <a:ext cx="1018227" cy="369332"/>
            </a:xfrm>
            <a:prstGeom prst="rect">
              <a:avLst/>
            </a:prstGeom>
            <a:noFill/>
          </p:spPr>
          <p:txBody>
            <a:bodyPr wrap="none" rtlCol="0">
              <a:spAutoFit/>
            </a:bodyPr>
            <a:lstStyle/>
            <a:p>
              <a:r>
                <a:rPr lang="en-US" dirty="0">
                  <a:solidFill>
                    <a:schemeClr val="tx1"/>
                  </a:solidFill>
                </a:rPr>
                <a:t>-500 </a:t>
              </a:r>
              <a:r>
                <a:rPr lang="en-US" dirty="0" err="1">
                  <a:solidFill>
                    <a:schemeClr val="tx1"/>
                  </a:solidFill>
                </a:rPr>
                <a:t>ms</a:t>
              </a:r>
              <a:endParaRPr lang="en-US" dirty="0">
                <a:solidFill>
                  <a:schemeClr val="tx1"/>
                </a:solidFill>
              </a:endParaRPr>
            </a:p>
          </p:txBody>
        </p:sp>
      </p:grpSp>
    </p:spTree>
    <p:extLst>
      <p:ext uri="{BB962C8B-B14F-4D97-AF65-F5344CB8AC3E}">
        <p14:creationId xmlns:p14="http://schemas.microsoft.com/office/powerpoint/2010/main" val="1038406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597AF52-CA29-63F2-E942-28B3D4434123}"/>
              </a:ext>
            </a:extLst>
          </p:cNvPr>
          <p:cNvSpPr>
            <a:spLocks noGrp="1"/>
          </p:cNvSpPr>
          <p:nvPr>
            <p:ph type="sldNum" sz="quarter" idx="10"/>
          </p:nvPr>
        </p:nvSpPr>
        <p:spPr/>
        <p:txBody>
          <a:bodyPr/>
          <a:lstStyle/>
          <a:p>
            <a:fld id="{2F6078F4-E63E-4AA0-B8D1-966A19A57BCF}" type="slidenum">
              <a:rPr lang="de-DE" smtClean="0"/>
              <a:pPr/>
              <a:t>14</a:t>
            </a:fld>
            <a:endParaRPr lang="de-DE" dirty="0"/>
          </a:p>
        </p:txBody>
      </p:sp>
      <p:pic>
        <p:nvPicPr>
          <p:cNvPr id="5" name="Graphic 4">
            <a:extLst>
              <a:ext uri="{FF2B5EF4-FFF2-40B4-BE49-F238E27FC236}">
                <a16:creationId xmlns:a16="http://schemas.microsoft.com/office/drawing/2014/main" id="{2CEE525C-CF37-1E9F-F88B-0C3B2B9F885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36157" y="1628800"/>
            <a:ext cx="5656587" cy="4242440"/>
          </a:xfrm>
          <a:prstGeom prst="rect">
            <a:avLst/>
          </a:prstGeom>
        </p:spPr>
      </p:pic>
      <p:pic>
        <p:nvPicPr>
          <p:cNvPr id="8" name="Graphic 7">
            <a:extLst>
              <a:ext uri="{FF2B5EF4-FFF2-40B4-BE49-F238E27FC236}">
                <a16:creationId xmlns:a16="http://schemas.microsoft.com/office/drawing/2014/main" id="{070093AC-FB84-51F8-28CA-6F51025869F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99256" y="1628800"/>
            <a:ext cx="5656587" cy="4242440"/>
          </a:xfrm>
          <a:prstGeom prst="rect">
            <a:avLst/>
          </a:prstGeom>
        </p:spPr>
      </p:pic>
      <p:pic>
        <p:nvPicPr>
          <p:cNvPr id="15" name="Graphic 14">
            <a:extLst>
              <a:ext uri="{FF2B5EF4-FFF2-40B4-BE49-F238E27FC236}">
                <a16:creationId xmlns:a16="http://schemas.microsoft.com/office/drawing/2014/main" id="{FF48F3AE-890F-F614-305A-47536BEFF7A1}"/>
              </a:ext>
            </a:extLst>
          </p:cNvPr>
          <p:cNvPicPr>
            <a:picLocks noChangeAspect="1"/>
          </p:cNvPicPr>
          <p:nvPr/>
        </p:nvPicPr>
        <p:blipFill rotWithShape="1">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1371" t="8402" r="92871" b="86557"/>
          <a:stretch/>
        </p:blipFill>
        <p:spPr>
          <a:xfrm>
            <a:off x="10848528" y="1340768"/>
            <a:ext cx="1301553" cy="810329"/>
          </a:xfrm>
          <a:prstGeom prst="rect">
            <a:avLst/>
          </a:prstGeom>
        </p:spPr>
      </p:pic>
      <p:sp>
        <p:nvSpPr>
          <p:cNvPr id="17" name="TextBox 16">
            <a:extLst>
              <a:ext uri="{FF2B5EF4-FFF2-40B4-BE49-F238E27FC236}">
                <a16:creationId xmlns:a16="http://schemas.microsoft.com/office/drawing/2014/main" id="{796CCEB0-9FB0-B85F-0555-A6381BE45509}"/>
              </a:ext>
            </a:extLst>
          </p:cNvPr>
          <p:cNvSpPr txBox="1"/>
          <p:nvPr/>
        </p:nvSpPr>
        <p:spPr>
          <a:xfrm>
            <a:off x="11174434" y="2151097"/>
            <a:ext cx="979755" cy="369332"/>
          </a:xfrm>
          <a:prstGeom prst="rect">
            <a:avLst/>
          </a:prstGeom>
          <a:noFill/>
        </p:spPr>
        <p:txBody>
          <a:bodyPr wrap="none" rtlCol="0">
            <a:spAutoFit/>
          </a:bodyPr>
          <a:lstStyle/>
          <a:p>
            <a:r>
              <a:rPr lang="en-DE" dirty="0">
                <a:solidFill>
                  <a:schemeClr val="tx1"/>
                </a:solidFill>
              </a:rPr>
              <a:t>Chance</a:t>
            </a:r>
          </a:p>
        </p:txBody>
      </p:sp>
      <p:cxnSp>
        <p:nvCxnSpPr>
          <p:cNvPr id="18" name="Straight Connector 17">
            <a:extLst>
              <a:ext uri="{FF2B5EF4-FFF2-40B4-BE49-F238E27FC236}">
                <a16:creationId xmlns:a16="http://schemas.microsoft.com/office/drawing/2014/main" id="{F46EC9C5-ED53-FF50-7B86-849F4CF8359C}"/>
              </a:ext>
            </a:extLst>
          </p:cNvPr>
          <p:cNvCxnSpPr>
            <a:stCxn id="17" idx="1"/>
          </p:cNvCxnSpPr>
          <p:nvPr/>
        </p:nvCxnSpPr>
        <p:spPr bwMode="auto">
          <a:xfrm flipH="1">
            <a:off x="10848528" y="2335763"/>
            <a:ext cx="325906" cy="0"/>
          </a:xfrm>
          <a:prstGeom prst="line">
            <a:avLst/>
          </a:prstGeom>
          <a:noFill/>
          <a:ln w="38100" cap="flat" cmpd="sng" algn="ctr">
            <a:solidFill>
              <a:schemeClr val="tx1"/>
            </a:solidFill>
            <a:prstDash val="dash"/>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 name="Title 1">
            <a:extLst>
              <a:ext uri="{FF2B5EF4-FFF2-40B4-BE49-F238E27FC236}">
                <a16:creationId xmlns:a16="http://schemas.microsoft.com/office/drawing/2014/main" id="{07877EEF-024C-1848-B365-4CB0C0E720CC}"/>
              </a:ext>
            </a:extLst>
          </p:cNvPr>
          <p:cNvSpPr>
            <a:spLocks noGrp="1"/>
          </p:cNvSpPr>
          <p:nvPr>
            <p:ph type="title"/>
          </p:nvPr>
        </p:nvSpPr>
        <p:spPr>
          <a:xfrm>
            <a:off x="997578" y="260649"/>
            <a:ext cx="8625417" cy="573087"/>
          </a:xfrm>
        </p:spPr>
        <p:txBody>
          <a:bodyPr/>
          <a:lstStyle/>
          <a:p>
            <a:r>
              <a:rPr lang="en-US" dirty="0"/>
              <a:t>Representation of observed grips is weaker than expected</a:t>
            </a:r>
          </a:p>
        </p:txBody>
      </p:sp>
    </p:spTree>
    <p:extLst>
      <p:ext uri="{BB962C8B-B14F-4D97-AF65-F5344CB8AC3E}">
        <p14:creationId xmlns:p14="http://schemas.microsoft.com/office/powerpoint/2010/main" val="1480959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15D6A4E9-A42D-F4C9-5068-95774612F8E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36156" y="1628800"/>
            <a:ext cx="5656586" cy="4242440"/>
          </a:xfrm>
          <a:prstGeom prst="rect">
            <a:avLst/>
          </a:prstGeom>
        </p:spPr>
      </p:pic>
      <p:pic>
        <p:nvPicPr>
          <p:cNvPr id="9" name="Graphic 8">
            <a:extLst>
              <a:ext uri="{FF2B5EF4-FFF2-40B4-BE49-F238E27FC236}">
                <a16:creationId xmlns:a16="http://schemas.microsoft.com/office/drawing/2014/main" id="{B8DC15E8-97A1-4AA7-265F-84C09C86BC8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99255" y="1628800"/>
            <a:ext cx="5656587" cy="4242440"/>
          </a:xfrm>
          <a:prstGeom prst="rect">
            <a:avLst/>
          </a:prstGeom>
        </p:spPr>
      </p:pic>
      <p:sp>
        <p:nvSpPr>
          <p:cNvPr id="4" name="Slide Number Placeholder 3">
            <a:extLst>
              <a:ext uri="{FF2B5EF4-FFF2-40B4-BE49-F238E27FC236}">
                <a16:creationId xmlns:a16="http://schemas.microsoft.com/office/drawing/2014/main" id="{6597AF52-CA29-63F2-E942-28B3D4434123}"/>
              </a:ext>
            </a:extLst>
          </p:cNvPr>
          <p:cNvSpPr>
            <a:spLocks noGrp="1"/>
          </p:cNvSpPr>
          <p:nvPr>
            <p:ph type="sldNum" sz="quarter" idx="10"/>
          </p:nvPr>
        </p:nvSpPr>
        <p:spPr/>
        <p:txBody>
          <a:bodyPr/>
          <a:lstStyle/>
          <a:p>
            <a:fld id="{2F6078F4-E63E-4AA0-B8D1-966A19A57BCF}" type="slidenum">
              <a:rPr lang="de-DE" smtClean="0"/>
              <a:pPr/>
              <a:t>15</a:t>
            </a:fld>
            <a:endParaRPr lang="de-DE" dirty="0"/>
          </a:p>
        </p:txBody>
      </p:sp>
      <p:pic>
        <p:nvPicPr>
          <p:cNvPr id="15" name="Graphic 14">
            <a:extLst>
              <a:ext uri="{FF2B5EF4-FFF2-40B4-BE49-F238E27FC236}">
                <a16:creationId xmlns:a16="http://schemas.microsoft.com/office/drawing/2014/main" id="{FF48F3AE-890F-F614-305A-47536BEFF7A1}"/>
              </a:ext>
            </a:extLst>
          </p:cNvPr>
          <p:cNvPicPr>
            <a:picLocks noChangeAspect="1"/>
          </p:cNvPicPr>
          <p:nvPr/>
        </p:nvPicPr>
        <p:blipFill rotWithShape="1">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1371" t="8402" r="92871" b="86557"/>
          <a:stretch/>
        </p:blipFill>
        <p:spPr>
          <a:xfrm>
            <a:off x="10848528" y="1340768"/>
            <a:ext cx="1301553" cy="810329"/>
          </a:xfrm>
          <a:prstGeom prst="rect">
            <a:avLst/>
          </a:prstGeom>
        </p:spPr>
      </p:pic>
      <p:sp>
        <p:nvSpPr>
          <p:cNvPr id="10" name="TextBox 9">
            <a:extLst>
              <a:ext uri="{FF2B5EF4-FFF2-40B4-BE49-F238E27FC236}">
                <a16:creationId xmlns:a16="http://schemas.microsoft.com/office/drawing/2014/main" id="{A9FD058D-B12D-108D-C18C-1BFB3A50279F}"/>
              </a:ext>
            </a:extLst>
          </p:cNvPr>
          <p:cNvSpPr txBox="1"/>
          <p:nvPr/>
        </p:nvSpPr>
        <p:spPr>
          <a:xfrm>
            <a:off x="8857327" y="1340768"/>
            <a:ext cx="2069797" cy="369332"/>
          </a:xfrm>
          <a:prstGeom prst="rect">
            <a:avLst/>
          </a:prstGeom>
          <a:noFill/>
        </p:spPr>
        <p:txBody>
          <a:bodyPr wrap="none" rtlCol="0">
            <a:spAutoFit/>
          </a:bodyPr>
          <a:lstStyle/>
          <a:p>
            <a:r>
              <a:rPr lang="en-DE" b="1" dirty="0">
                <a:solidFill>
                  <a:srgbClr val="1472BB"/>
                </a:solidFill>
              </a:rPr>
              <a:t>(10% subsample)</a:t>
            </a:r>
          </a:p>
        </p:txBody>
      </p:sp>
      <p:sp>
        <p:nvSpPr>
          <p:cNvPr id="12" name="TextBox 11">
            <a:extLst>
              <a:ext uri="{FF2B5EF4-FFF2-40B4-BE49-F238E27FC236}">
                <a16:creationId xmlns:a16="http://schemas.microsoft.com/office/drawing/2014/main" id="{88B76982-562A-44C6-294E-BEBFFC836ACF}"/>
              </a:ext>
            </a:extLst>
          </p:cNvPr>
          <p:cNvSpPr txBox="1"/>
          <p:nvPr/>
        </p:nvSpPr>
        <p:spPr>
          <a:xfrm>
            <a:off x="11174434" y="2151097"/>
            <a:ext cx="979755" cy="369332"/>
          </a:xfrm>
          <a:prstGeom prst="rect">
            <a:avLst/>
          </a:prstGeom>
          <a:noFill/>
        </p:spPr>
        <p:txBody>
          <a:bodyPr wrap="none" rtlCol="0">
            <a:spAutoFit/>
          </a:bodyPr>
          <a:lstStyle/>
          <a:p>
            <a:r>
              <a:rPr lang="en-DE" dirty="0">
                <a:solidFill>
                  <a:schemeClr val="tx1"/>
                </a:solidFill>
              </a:rPr>
              <a:t>Chance</a:t>
            </a:r>
          </a:p>
        </p:txBody>
      </p:sp>
      <p:cxnSp>
        <p:nvCxnSpPr>
          <p:cNvPr id="14" name="Straight Connector 13">
            <a:extLst>
              <a:ext uri="{FF2B5EF4-FFF2-40B4-BE49-F238E27FC236}">
                <a16:creationId xmlns:a16="http://schemas.microsoft.com/office/drawing/2014/main" id="{B57B3772-703F-28A2-1623-6173D7B8D7A2}"/>
              </a:ext>
            </a:extLst>
          </p:cNvPr>
          <p:cNvCxnSpPr>
            <a:stCxn id="12" idx="1"/>
          </p:cNvCxnSpPr>
          <p:nvPr/>
        </p:nvCxnSpPr>
        <p:spPr bwMode="auto">
          <a:xfrm flipH="1">
            <a:off x="10848528" y="2335763"/>
            <a:ext cx="325906" cy="0"/>
          </a:xfrm>
          <a:prstGeom prst="line">
            <a:avLst/>
          </a:prstGeom>
          <a:noFill/>
          <a:ln w="38100" cap="flat" cmpd="sng" algn="ctr">
            <a:solidFill>
              <a:schemeClr val="tx1"/>
            </a:solidFill>
            <a:prstDash val="dash"/>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1" name="Title 1">
            <a:extLst>
              <a:ext uri="{FF2B5EF4-FFF2-40B4-BE49-F238E27FC236}">
                <a16:creationId xmlns:a16="http://schemas.microsoft.com/office/drawing/2014/main" id="{EBD15566-4743-7A40-B6F1-72B7E3F71804}"/>
              </a:ext>
            </a:extLst>
          </p:cNvPr>
          <p:cNvSpPr>
            <a:spLocks noGrp="1"/>
          </p:cNvSpPr>
          <p:nvPr>
            <p:ph type="title"/>
          </p:nvPr>
        </p:nvSpPr>
        <p:spPr>
          <a:xfrm>
            <a:off x="997578" y="260649"/>
            <a:ext cx="8625417" cy="573087"/>
          </a:xfrm>
        </p:spPr>
        <p:txBody>
          <a:bodyPr/>
          <a:lstStyle/>
          <a:p>
            <a:r>
              <a:rPr lang="en-US" dirty="0"/>
              <a:t>Representation of observed grips is weaker than expected</a:t>
            </a:r>
          </a:p>
        </p:txBody>
      </p:sp>
    </p:spTree>
    <p:extLst>
      <p:ext uri="{BB962C8B-B14F-4D97-AF65-F5344CB8AC3E}">
        <p14:creationId xmlns:p14="http://schemas.microsoft.com/office/powerpoint/2010/main" val="18816957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12B40-6605-BB46-8A9E-926E8385A989}"/>
              </a:ext>
            </a:extLst>
          </p:cNvPr>
          <p:cNvSpPr>
            <a:spLocks noGrp="1"/>
          </p:cNvSpPr>
          <p:nvPr>
            <p:ph type="title"/>
          </p:nvPr>
        </p:nvSpPr>
        <p:spPr/>
        <p:txBody>
          <a:bodyPr/>
          <a:lstStyle/>
          <a:p>
            <a:r>
              <a:rPr lang="en-US" dirty="0"/>
              <a:t>Summary &amp; Conclusions</a:t>
            </a:r>
          </a:p>
        </p:txBody>
      </p:sp>
      <p:sp>
        <p:nvSpPr>
          <p:cNvPr id="3" name="Content Placeholder 2">
            <a:extLst>
              <a:ext uri="{FF2B5EF4-FFF2-40B4-BE49-F238E27FC236}">
                <a16:creationId xmlns:a16="http://schemas.microsoft.com/office/drawing/2014/main" id="{E2C883E8-937F-5D45-8402-6276811DCCA6}"/>
              </a:ext>
            </a:extLst>
          </p:cNvPr>
          <p:cNvSpPr>
            <a:spLocks noGrp="1"/>
          </p:cNvSpPr>
          <p:nvPr>
            <p:ph idx="1"/>
          </p:nvPr>
        </p:nvSpPr>
        <p:spPr/>
        <p:txBody>
          <a:bodyPr/>
          <a:lstStyle/>
          <a:p>
            <a:r>
              <a:rPr lang="en-US" dirty="0"/>
              <a:t>There is a substantial activity pattern in F5 and AIP shared between action execution and observation contexts</a:t>
            </a:r>
          </a:p>
          <a:p>
            <a:endParaRPr lang="en-US" dirty="0"/>
          </a:p>
          <a:p>
            <a:r>
              <a:rPr lang="en-US" dirty="0"/>
              <a:t>This shared activity is not grip-specific</a:t>
            </a:r>
          </a:p>
          <a:p>
            <a:endParaRPr lang="en-US" dirty="0"/>
          </a:p>
          <a:p>
            <a:r>
              <a:rPr lang="en-US" dirty="0"/>
              <a:t>Observation-related activity is less grip-selective than predicted by classical hypotheses about the prevalence of congruent mirror neurons</a:t>
            </a:r>
          </a:p>
          <a:p>
            <a:endParaRPr lang="en-US" dirty="0"/>
          </a:p>
          <a:p>
            <a:r>
              <a:rPr lang="en-US" dirty="0"/>
              <a:t>This implies distinct representations for action execution and fine-resolution action understanding</a:t>
            </a:r>
          </a:p>
          <a:p>
            <a:endParaRPr lang="en-US" dirty="0"/>
          </a:p>
          <a:p>
            <a:r>
              <a:rPr lang="en-US" dirty="0"/>
              <a:t>In a BCI context, the helpful training signal is almost certainly explicit rehearsal, rather than resonant activation triggered by pure observation</a:t>
            </a:r>
          </a:p>
        </p:txBody>
      </p:sp>
      <p:sp>
        <p:nvSpPr>
          <p:cNvPr id="4" name="Slide Number Placeholder 3">
            <a:extLst>
              <a:ext uri="{FF2B5EF4-FFF2-40B4-BE49-F238E27FC236}">
                <a16:creationId xmlns:a16="http://schemas.microsoft.com/office/drawing/2014/main" id="{2B550D07-91F3-3B45-A7BF-885CCC3BD46F}"/>
              </a:ext>
            </a:extLst>
          </p:cNvPr>
          <p:cNvSpPr>
            <a:spLocks noGrp="1"/>
          </p:cNvSpPr>
          <p:nvPr>
            <p:ph type="sldNum" sz="quarter" idx="10"/>
          </p:nvPr>
        </p:nvSpPr>
        <p:spPr/>
        <p:txBody>
          <a:bodyPr/>
          <a:lstStyle/>
          <a:p>
            <a:fld id="{2F6078F4-E63E-4AA0-B8D1-966A19A57BCF}" type="slidenum">
              <a:rPr lang="de-DE" smtClean="0"/>
              <a:pPr/>
              <a:t>16</a:t>
            </a:fld>
            <a:endParaRPr lang="de-DE" dirty="0"/>
          </a:p>
        </p:txBody>
      </p:sp>
    </p:spTree>
    <p:extLst>
      <p:ext uri="{BB962C8B-B14F-4D97-AF65-F5344CB8AC3E}">
        <p14:creationId xmlns:p14="http://schemas.microsoft.com/office/powerpoint/2010/main" val="24935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F0CF91F-6EE8-3A5A-5326-3C849FC3A2E2}"/>
              </a:ext>
            </a:extLst>
          </p:cNvPr>
          <p:cNvSpPr>
            <a:spLocks noGrp="1"/>
          </p:cNvSpPr>
          <p:nvPr>
            <p:ph type="sldNum" sz="quarter" idx="10"/>
          </p:nvPr>
        </p:nvSpPr>
        <p:spPr/>
        <p:txBody>
          <a:bodyPr/>
          <a:lstStyle/>
          <a:p>
            <a:fld id="{2F6078F4-E63E-4AA0-B8D1-966A19A57BCF}" type="slidenum">
              <a:rPr lang="de-DE" smtClean="0"/>
              <a:pPr/>
              <a:t>17</a:t>
            </a:fld>
            <a:endParaRPr lang="de-DE" dirty="0"/>
          </a:p>
        </p:txBody>
      </p:sp>
      <p:grpSp>
        <p:nvGrpSpPr>
          <p:cNvPr id="5" name="Group 4">
            <a:extLst>
              <a:ext uri="{FF2B5EF4-FFF2-40B4-BE49-F238E27FC236}">
                <a16:creationId xmlns:a16="http://schemas.microsoft.com/office/drawing/2014/main" id="{2A59DDB6-21CA-9EED-2006-0BEA84494AA6}"/>
              </a:ext>
            </a:extLst>
          </p:cNvPr>
          <p:cNvGrpSpPr/>
          <p:nvPr/>
        </p:nvGrpSpPr>
        <p:grpSpPr>
          <a:xfrm>
            <a:off x="9597008" y="1625281"/>
            <a:ext cx="2232248" cy="4107975"/>
            <a:chOff x="9627397" y="1711539"/>
            <a:chExt cx="2232248" cy="4107975"/>
          </a:xfrm>
        </p:grpSpPr>
        <p:pic>
          <p:nvPicPr>
            <p:cNvPr id="6" name="Picture 2" descr="Forschung für Nachhaltigkeit (FONA)">
              <a:extLst>
                <a:ext uri="{FF2B5EF4-FFF2-40B4-BE49-F238E27FC236}">
                  <a16:creationId xmlns:a16="http://schemas.microsoft.com/office/drawing/2014/main" id="{3C03BB4B-F7B1-E7D1-6E2E-A948ABFF1D6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36560" y="4963044"/>
              <a:ext cx="723085" cy="85647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DFG verlängert pandemiebedingte Überbrückungshilfen › Technische Fakultät  der FAU">
              <a:extLst>
                <a:ext uri="{FF2B5EF4-FFF2-40B4-BE49-F238E27FC236}">
                  <a16:creationId xmlns:a16="http://schemas.microsoft.com/office/drawing/2014/main" id="{EB7C9773-2517-A0B6-187D-8750EBD9C91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825830" y="4293096"/>
              <a:ext cx="1033815" cy="36987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8" descr="Alexander von Humboldt-Stiftung - Alexander von Humboldt-Stiftung">
              <a:extLst>
                <a:ext uri="{FF2B5EF4-FFF2-40B4-BE49-F238E27FC236}">
                  <a16:creationId xmlns:a16="http://schemas.microsoft.com/office/drawing/2014/main" id="{A8F9BA3E-30B0-C3B0-A8DB-C7B3C9AC6B68}"/>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24801" r="7792" b="31100"/>
            <a:stretch/>
          </p:blipFill>
          <p:spPr bwMode="auto">
            <a:xfrm>
              <a:off x="9627397" y="2925427"/>
              <a:ext cx="2232248" cy="1067597"/>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21753573-FB7F-62D7-4B4C-E003AEDA821D}"/>
                </a:ext>
              </a:extLst>
            </p:cNvPr>
            <p:cNvGrpSpPr/>
            <p:nvPr/>
          </p:nvGrpSpPr>
          <p:grpSpPr>
            <a:xfrm>
              <a:off x="9743360" y="1711539"/>
              <a:ext cx="2116285" cy="913816"/>
              <a:chOff x="3194001" y="5772965"/>
              <a:chExt cx="2116285" cy="913816"/>
            </a:xfrm>
          </p:grpSpPr>
          <p:pic>
            <p:nvPicPr>
              <p:cNvPr id="10" name="Picture 10" descr="The EU flag">
                <a:extLst>
                  <a:ext uri="{FF2B5EF4-FFF2-40B4-BE49-F238E27FC236}">
                    <a16:creationId xmlns:a16="http://schemas.microsoft.com/office/drawing/2014/main" id="{61F16933-289B-91E4-C949-47D9428CF7F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89728" y="5772965"/>
                <a:ext cx="1020558" cy="68037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D819DF49-0F95-4B0F-7EC4-C4190922A003}"/>
                  </a:ext>
                </a:extLst>
              </p:cNvPr>
              <p:cNvSpPr txBox="1"/>
              <p:nvPr/>
            </p:nvSpPr>
            <p:spPr>
              <a:xfrm>
                <a:off x="3194001" y="6440560"/>
                <a:ext cx="2116285" cy="246221"/>
              </a:xfrm>
              <a:prstGeom prst="rect">
                <a:avLst/>
              </a:prstGeom>
              <a:noFill/>
            </p:spPr>
            <p:txBody>
              <a:bodyPr wrap="none" rtlCol="0">
                <a:spAutoFit/>
              </a:bodyPr>
              <a:lstStyle/>
              <a:p>
                <a:r>
                  <a:rPr lang="en-US" sz="1000" dirty="0"/>
                  <a:t>Co-funded by the European Union</a:t>
                </a:r>
              </a:p>
            </p:txBody>
          </p:sp>
        </p:grpSp>
      </p:grpSp>
      <p:grpSp>
        <p:nvGrpSpPr>
          <p:cNvPr id="12" name="Group 11">
            <a:extLst>
              <a:ext uri="{FF2B5EF4-FFF2-40B4-BE49-F238E27FC236}">
                <a16:creationId xmlns:a16="http://schemas.microsoft.com/office/drawing/2014/main" id="{DB23595E-6E4F-127C-94DC-ABD8BC379FAB}"/>
              </a:ext>
            </a:extLst>
          </p:cNvPr>
          <p:cNvGrpSpPr/>
          <p:nvPr/>
        </p:nvGrpSpPr>
        <p:grpSpPr>
          <a:xfrm>
            <a:off x="2593562" y="1844824"/>
            <a:ext cx="6958822" cy="4503956"/>
            <a:chOff x="1325701" y="1648832"/>
            <a:chExt cx="6958822" cy="4503956"/>
          </a:xfrm>
        </p:grpSpPr>
        <p:pic>
          <p:nvPicPr>
            <p:cNvPr id="13" name="Picture 12" descr="A group of people posing for a photo&#10;&#10;Description automatically generated">
              <a:extLst>
                <a:ext uri="{FF2B5EF4-FFF2-40B4-BE49-F238E27FC236}">
                  <a16:creationId xmlns:a16="http://schemas.microsoft.com/office/drawing/2014/main" id="{BACC6C78-DC43-B97A-55AD-87014D02072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325701" y="1648832"/>
              <a:ext cx="6958822" cy="4196179"/>
            </a:xfrm>
            <a:prstGeom prst="rect">
              <a:avLst/>
            </a:prstGeom>
          </p:spPr>
        </p:pic>
        <p:sp>
          <p:nvSpPr>
            <p:cNvPr id="14" name="TextBox 13">
              <a:extLst>
                <a:ext uri="{FF2B5EF4-FFF2-40B4-BE49-F238E27FC236}">
                  <a16:creationId xmlns:a16="http://schemas.microsoft.com/office/drawing/2014/main" id="{AC6607DA-56E1-C243-D88A-42D8FD7358E3}"/>
                </a:ext>
              </a:extLst>
            </p:cNvPr>
            <p:cNvSpPr txBox="1"/>
            <p:nvPr/>
          </p:nvSpPr>
          <p:spPr>
            <a:xfrm>
              <a:off x="5303912" y="5845011"/>
              <a:ext cx="2980611" cy="307777"/>
            </a:xfrm>
            <a:prstGeom prst="rect">
              <a:avLst/>
            </a:prstGeom>
            <a:noFill/>
          </p:spPr>
          <p:txBody>
            <a:bodyPr wrap="square" rtlCol="0">
              <a:spAutoFit/>
            </a:bodyPr>
            <a:lstStyle/>
            <a:p>
              <a:pPr algn="r"/>
              <a:r>
                <a:rPr lang="de-DE" sz="1400" dirty="0"/>
                <a:t>Neurobiology Laboratory ca. 2018</a:t>
              </a:r>
              <a:endParaRPr lang="en-US" sz="1400" dirty="0"/>
            </a:p>
          </p:txBody>
        </p:sp>
      </p:grpSp>
      <p:sp>
        <p:nvSpPr>
          <p:cNvPr id="16" name="Title 1">
            <a:extLst>
              <a:ext uri="{FF2B5EF4-FFF2-40B4-BE49-F238E27FC236}">
                <a16:creationId xmlns:a16="http://schemas.microsoft.com/office/drawing/2014/main" id="{77CCF1E5-F935-4642-8262-58291793DDDB}"/>
              </a:ext>
            </a:extLst>
          </p:cNvPr>
          <p:cNvSpPr>
            <a:spLocks noGrp="1"/>
          </p:cNvSpPr>
          <p:nvPr>
            <p:ph type="title"/>
          </p:nvPr>
        </p:nvSpPr>
        <p:spPr>
          <a:xfrm>
            <a:off x="997578" y="260649"/>
            <a:ext cx="8625417" cy="573087"/>
          </a:xfrm>
        </p:spPr>
        <p:txBody>
          <a:bodyPr/>
          <a:lstStyle/>
          <a:p>
            <a:r>
              <a:rPr lang="en-US" dirty="0"/>
              <a:t>Acknowledgments</a:t>
            </a:r>
          </a:p>
        </p:txBody>
      </p:sp>
      <p:sp>
        <p:nvSpPr>
          <p:cNvPr id="15" name="TextBox 14">
            <a:extLst>
              <a:ext uri="{FF2B5EF4-FFF2-40B4-BE49-F238E27FC236}">
                <a16:creationId xmlns:a16="http://schemas.microsoft.com/office/drawing/2014/main" id="{59980B5F-A04C-445B-9D8A-E1AABEFA02E2}"/>
              </a:ext>
            </a:extLst>
          </p:cNvPr>
          <p:cNvSpPr txBox="1"/>
          <p:nvPr/>
        </p:nvSpPr>
        <p:spPr>
          <a:xfrm>
            <a:off x="0" y="3245046"/>
            <a:ext cx="2481388" cy="1323439"/>
          </a:xfrm>
          <a:prstGeom prst="rect">
            <a:avLst/>
          </a:prstGeom>
          <a:noFill/>
        </p:spPr>
        <p:txBody>
          <a:bodyPr wrap="square" rtlCol="0">
            <a:spAutoFit/>
          </a:bodyPr>
          <a:lstStyle/>
          <a:p>
            <a:r>
              <a:rPr lang="en-DE" sz="1600" b="1">
                <a:latin typeface="Font Awesome 6 Free Solid" panose="02000503000000000000" pitchFamily="2" charset="0"/>
              </a:rPr>
              <a:t> </a:t>
            </a:r>
            <a:r>
              <a:rPr lang="en-DE" sz="1600" dirty="0"/>
              <a:t>jamesgoodman</a:t>
            </a:r>
            <a:r>
              <a:rPr lang="en-DE" sz="1600"/>
              <a:t>.me</a:t>
            </a:r>
            <a:endParaRPr lang="en-US" sz="1600" dirty="0"/>
          </a:p>
          <a:p>
            <a:endParaRPr lang="en-DE" sz="1600" dirty="0"/>
          </a:p>
          <a:p>
            <a:r>
              <a:rPr lang="en-US" sz="1600" dirty="0">
                <a:latin typeface="Font Awesome 6 Brands Regular" panose="02000503000000000000" pitchFamily="2" charset="0"/>
              </a:rPr>
              <a:t> </a:t>
            </a:r>
            <a:r>
              <a:rPr lang="en-US" sz="1600" dirty="0" err="1"/>
              <a:t>linkedin.com</a:t>
            </a:r>
            <a:r>
              <a:rPr lang="en-US" sz="1600" dirty="0"/>
              <a:t>/in/</a:t>
            </a:r>
            <a:r>
              <a:rPr lang="en-US" sz="1600" dirty="0" err="1"/>
              <a:t>james-goodman-phd</a:t>
            </a:r>
            <a:r>
              <a:rPr lang="en-US" sz="1600" dirty="0"/>
              <a:t>/</a:t>
            </a:r>
            <a:endParaRPr lang="en-DE" sz="1600" dirty="0"/>
          </a:p>
        </p:txBody>
      </p:sp>
    </p:spTree>
    <p:extLst>
      <p:ext uri="{BB962C8B-B14F-4D97-AF65-F5344CB8AC3E}">
        <p14:creationId xmlns:p14="http://schemas.microsoft.com/office/powerpoint/2010/main" val="3692319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EE2891-94D1-AFE5-C3B2-041FCF426327}"/>
              </a:ext>
            </a:extLst>
          </p:cNvPr>
          <p:cNvSpPr>
            <a:spLocks noGrp="1"/>
          </p:cNvSpPr>
          <p:nvPr>
            <p:ph type="sldNum" sz="quarter" idx="10"/>
          </p:nvPr>
        </p:nvSpPr>
        <p:spPr/>
        <p:txBody>
          <a:bodyPr/>
          <a:lstStyle/>
          <a:p>
            <a:fld id="{2F6078F4-E63E-4AA0-B8D1-966A19A57BCF}" type="slidenum">
              <a:rPr lang="de-DE" smtClean="0"/>
              <a:pPr/>
              <a:t>2</a:t>
            </a:fld>
            <a:endParaRPr lang="de-DE" dirty="0"/>
          </a:p>
        </p:txBody>
      </p:sp>
      <p:grpSp>
        <p:nvGrpSpPr>
          <p:cNvPr id="12" name="Group 11">
            <a:extLst>
              <a:ext uri="{FF2B5EF4-FFF2-40B4-BE49-F238E27FC236}">
                <a16:creationId xmlns:a16="http://schemas.microsoft.com/office/drawing/2014/main" id="{8AB6C309-CDA9-D3EE-9083-66D101A44C68}"/>
              </a:ext>
            </a:extLst>
          </p:cNvPr>
          <p:cNvGrpSpPr/>
          <p:nvPr/>
        </p:nvGrpSpPr>
        <p:grpSpPr>
          <a:xfrm>
            <a:off x="2961150" y="2018416"/>
            <a:ext cx="6269701" cy="5068305"/>
            <a:chOff x="2773826" y="1315503"/>
            <a:chExt cx="3128064" cy="2528667"/>
          </a:xfrm>
        </p:grpSpPr>
        <p:grpSp>
          <p:nvGrpSpPr>
            <p:cNvPr id="13" name="Group 12">
              <a:extLst>
                <a:ext uri="{FF2B5EF4-FFF2-40B4-BE49-F238E27FC236}">
                  <a16:creationId xmlns:a16="http://schemas.microsoft.com/office/drawing/2014/main" id="{75813BFD-F24D-6C02-9FFE-E0C3F9A60E81}"/>
                </a:ext>
              </a:extLst>
            </p:cNvPr>
            <p:cNvGrpSpPr/>
            <p:nvPr/>
          </p:nvGrpSpPr>
          <p:grpSpPr>
            <a:xfrm>
              <a:off x="2773826" y="1315503"/>
              <a:ext cx="3045411" cy="2287665"/>
              <a:chOff x="2228452" y="1633364"/>
              <a:chExt cx="3045415" cy="2287663"/>
            </a:xfrm>
          </p:grpSpPr>
          <p:pic>
            <p:nvPicPr>
              <p:cNvPr id="15" name="Picture 14">
                <a:extLst>
                  <a:ext uri="{FF2B5EF4-FFF2-40B4-BE49-F238E27FC236}">
                    <a16:creationId xmlns:a16="http://schemas.microsoft.com/office/drawing/2014/main" id="{3A0D3096-2716-C315-EB7B-C5B592417050}"/>
                  </a:ext>
                </a:extLst>
              </p:cNvPr>
              <p:cNvPicPr>
                <a:picLocks noChangeAspect="1"/>
              </p:cNvPicPr>
              <p:nvPr/>
            </p:nvPicPr>
            <p:blipFill rotWithShape="1">
              <a:blip r:embed="rId3"/>
              <a:srcRect r="51880"/>
              <a:stretch/>
            </p:blipFill>
            <p:spPr>
              <a:xfrm>
                <a:off x="2228452" y="1633364"/>
                <a:ext cx="3045415" cy="2287663"/>
              </a:xfrm>
              <a:prstGeom prst="rect">
                <a:avLst/>
              </a:prstGeom>
            </p:spPr>
          </p:pic>
          <p:sp>
            <p:nvSpPr>
              <p:cNvPr id="16" name="Rectangle 15">
                <a:extLst>
                  <a:ext uri="{FF2B5EF4-FFF2-40B4-BE49-F238E27FC236}">
                    <a16:creationId xmlns:a16="http://schemas.microsoft.com/office/drawing/2014/main" id="{3D070226-6529-FD08-0C7A-B55180A9B6D4}"/>
                  </a:ext>
                </a:extLst>
              </p:cNvPr>
              <p:cNvSpPr/>
              <p:nvPr/>
            </p:nvSpPr>
            <p:spPr bwMode="auto">
              <a:xfrm>
                <a:off x="2252248" y="1700808"/>
                <a:ext cx="144016" cy="216024"/>
              </a:xfrm>
              <a:prstGeom prst="rect">
                <a:avLst/>
              </a:prstGeom>
              <a:solidFill>
                <a:srgbClr val="FFFAF2"/>
              </a:solidFill>
              <a:ln w="3175" cap="flat" cmpd="sng" algn="ctr">
                <a:no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DE" sz="1800" b="0" i="0" u="none" strike="noStrike" cap="none" normalizeH="0" baseline="0">
                  <a:ln>
                    <a:noFill/>
                  </a:ln>
                  <a:solidFill>
                    <a:srgbClr val="4D4D4D"/>
                  </a:solidFill>
                  <a:effectLst/>
                  <a:latin typeface="Arial" charset="0"/>
                </a:endParaRPr>
              </a:p>
            </p:txBody>
          </p:sp>
        </p:grpSp>
        <p:sp>
          <p:nvSpPr>
            <p:cNvPr id="14" name="TextBox 13">
              <a:extLst>
                <a:ext uri="{FF2B5EF4-FFF2-40B4-BE49-F238E27FC236}">
                  <a16:creationId xmlns:a16="http://schemas.microsoft.com/office/drawing/2014/main" id="{754170DF-18C9-BF25-8E68-7D8D7A537E62}"/>
                </a:ext>
              </a:extLst>
            </p:cNvPr>
            <p:cNvSpPr txBox="1"/>
            <p:nvPr/>
          </p:nvSpPr>
          <p:spPr>
            <a:xfrm>
              <a:off x="3202112" y="3567171"/>
              <a:ext cx="2699778" cy="276999"/>
            </a:xfrm>
            <a:prstGeom prst="rect">
              <a:avLst/>
            </a:prstGeom>
            <a:noFill/>
          </p:spPr>
          <p:txBody>
            <a:bodyPr wrap="none" rtlCol="0">
              <a:spAutoFit/>
            </a:bodyPr>
            <a:lstStyle/>
            <a:p>
              <a:pPr algn="r"/>
              <a:r>
                <a:rPr lang="en-DE" sz="1200" dirty="0"/>
                <a:t>Rizzolatti et al. 2001 Nat. Rev. Neuro</a:t>
              </a:r>
            </a:p>
          </p:txBody>
        </p:sp>
      </p:grpSp>
      <p:pic>
        <p:nvPicPr>
          <p:cNvPr id="3" name="Picture 2">
            <a:extLst>
              <a:ext uri="{FF2B5EF4-FFF2-40B4-BE49-F238E27FC236}">
                <a16:creationId xmlns:a16="http://schemas.microsoft.com/office/drawing/2014/main" id="{E138A84E-6C4C-93E3-3B0A-2AB7738FD11B}"/>
              </a:ext>
            </a:extLst>
          </p:cNvPr>
          <p:cNvPicPr>
            <a:picLocks noChangeAspect="1"/>
          </p:cNvPicPr>
          <p:nvPr/>
        </p:nvPicPr>
        <p:blipFill>
          <a:blip r:embed="rId4"/>
          <a:stretch>
            <a:fillRect/>
          </a:stretch>
        </p:blipFill>
        <p:spPr>
          <a:xfrm>
            <a:off x="7402512" y="1433331"/>
            <a:ext cx="1159004" cy="477237"/>
          </a:xfrm>
          <a:prstGeom prst="rect">
            <a:avLst/>
          </a:prstGeom>
        </p:spPr>
      </p:pic>
      <p:pic>
        <p:nvPicPr>
          <p:cNvPr id="6" name="Picture 5">
            <a:extLst>
              <a:ext uri="{FF2B5EF4-FFF2-40B4-BE49-F238E27FC236}">
                <a16:creationId xmlns:a16="http://schemas.microsoft.com/office/drawing/2014/main" id="{BF4F7F7C-CD29-DF92-72A6-0FC0487489CD}"/>
              </a:ext>
            </a:extLst>
          </p:cNvPr>
          <p:cNvPicPr>
            <a:picLocks noChangeAspect="1"/>
          </p:cNvPicPr>
          <p:nvPr/>
        </p:nvPicPr>
        <p:blipFill>
          <a:blip r:embed="rId5"/>
          <a:stretch>
            <a:fillRect/>
          </a:stretch>
        </p:blipFill>
        <p:spPr>
          <a:xfrm>
            <a:off x="4881827" y="1427170"/>
            <a:ext cx="805664" cy="483398"/>
          </a:xfrm>
          <a:prstGeom prst="rect">
            <a:avLst/>
          </a:prstGeom>
        </p:spPr>
      </p:pic>
      <p:sp>
        <p:nvSpPr>
          <p:cNvPr id="19" name="Title 1">
            <a:extLst>
              <a:ext uri="{FF2B5EF4-FFF2-40B4-BE49-F238E27FC236}">
                <a16:creationId xmlns:a16="http://schemas.microsoft.com/office/drawing/2014/main" id="{DBCD86CE-CE81-F549-BB86-9B052D496026}"/>
              </a:ext>
            </a:extLst>
          </p:cNvPr>
          <p:cNvSpPr>
            <a:spLocks noGrp="1"/>
          </p:cNvSpPr>
          <p:nvPr>
            <p:ph type="title"/>
          </p:nvPr>
        </p:nvSpPr>
        <p:spPr>
          <a:xfrm>
            <a:off x="997578" y="260649"/>
            <a:ext cx="8625417" cy="573087"/>
          </a:xfrm>
        </p:spPr>
        <p:txBody>
          <a:bodyPr/>
          <a:lstStyle/>
          <a:p>
            <a:r>
              <a:rPr lang="en-US" dirty="0"/>
              <a:t>Representations of action execution and observation appear to be linked </a:t>
            </a:r>
          </a:p>
        </p:txBody>
      </p:sp>
    </p:spTree>
    <p:extLst>
      <p:ext uri="{BB962C8B-B14F-4D97-AF65-F5344CB8AC3E}">
        <p14:creationId xmlns:p14="http://schemas.microsoft.com/office/powerpoint/2010/main" val="1803666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EE2891-94D1-AFE5-C3B2-041FCF426327}"/>
              </a:ext>
            </a:extLst>
          </p:cNvPr>
          <p:cNvSpPr>
            <a:spLocks noGrp="1"/>
          </p:cNvSpPr>
          <p:nvPr>
            <p:ph type="sldNum" sz="quarter" idx="10"/>
          </p:nvPr>
        </p:nvSpPr>
        <p:spPr/>
        <p:txBody>
          <a:bodyPr/>
          <a:lstStyle/>
          <a:p>
            <a:fld id="{2F6078F4-E63E-4AA0-B8D1-966A19A57BCF}" type="slidenum">
              <a:rPr lang="de-DE" smtClean="0"/>
              <a:pPr/>
              <a:t>3</a:t>
            </a:fld>
            <a:endParaRPr lang="de-DE" dirty="0"/>
          </a:p>
        </p:txBody>
      </p:sp>
      <p:grpSp>
        <p:nvGrpSpPr>
          <p:cNvPr id="22" name="Group 21">
            <a:extLst>
              <a:ext uri="{FF2B5EF4-FFF2-40B4-BE49-F238E27FC236}">
                <a16:creationId xmlns:a16="http://schemas.microsoft.com/office/drawing/2014/main" id="{9D3DA400-E90B-53E2-55C8-AD9DD79F34B6}"/>
              </a:ext>
            </a:extLst>
          </p:cNvPr>
          <p:cNvGrpSpPr/>
          <p:nvPr/>
        </p:nvGrpSpPr>
        <p:grpSpPr>
          <a:xfrm>
            <a:off x="2759952" y="1471290"/>
            <a:ext cx="6672095" cy="5144464"/>
            <a:chOff x="3889868" y="3977559"/>
            <a:chExt cx="3491122" cy="2691801"/>
          </a:xfrm>
        </p:grpSpPr>
        <p:grpSp>
          <p:nvGrpSpPr>
            <p:cNvPr id="10" name="Group 9">
              <a:extLst>
                <a:ext uri="{FF2B5EF4-FFF2-40B4-BE49-F238E27FC236}">
                  <a16:creationId xmlns:a16="http://schemas.microsoft.com/office/drawing/2014/main" id="{BC60DDC2-0AED-900D-CF53-E86C0F09FFE9}"/>
                </a:ext>
              </a:extLst>
            </p:cNvPr>
            <p:cNvGrpSpPr/>
            <p:nvPr/>
          </p:nvGrpSpPr>
          <p:grpSpPr>
            <a:xfrm>
              <a:off x="3889868" y="3977559"/>
              <a:ext cx="3491122" cy="2453383"/>
              <a:chOff x="4359342" y="4365104"/>
              <a:chExt cx="3491122" cy="2453383"/>
            </a:xfrm>
          </p:grpSpPr>
          <p:pic>
            <p:nvPicPr>
              <p:cNvPr id="2052" name="Picture 4">
                <a:extLst>
                  <a:ext uri="{FF2B5EF4-FFF2-40B4-BE49-F238E27FC236}">
                    <a16:creationId xmlns:a16="http://schemas.microsoft.com/office/drawing/2014/main" id="{305DC0A5-6202-133E-61DF-5B624B417C48}"/>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43425"/>
              <a:stretch/>
            </p:blipFill>
            <p:spPr bwMode="auto">
              <a:xfrm>
                <a:off x="4359342" y="4389693"/>
                <a:ext cx="3491122" cy="2428794"/>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11ACEA5B-30E8-BEC9-9480-AE78C116A3F1}"/>
                  </a:ext>
                </a:extLst>
              </p:cNvPr>
              <p:cNvSpPr/>
              <p:nvPr/>
            </p:nvSpPr>
            <p:spPr bwMode="auto">
              <a:xfrm>
                <a:off x="4367808" y="4365104"/>
                <a:ext cx="216024" cy="216024"/>
              </a:xfrm>
              <a:prstGeom prst="rect">
                <a:avLst/>
              </a:prstGeom>
              <a:solidFill>
                <a:schemeClr val="bg1"/>
              </a:solidFill>
              <a:ln w="3175" cap="flat" cmpd="sng" algn="ctr">
                <a:no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DE" sz="1800" b="0" i="0" u="none" strike="noStrike" cap="none" normalizeH="0" baseline="0">
                  <a:ln>
                    <a:noFill/>
                  </a:ln>
                  <a:solidFill>
                    <a:srgbClr val="4D4D4D"/>
                  </a:solidFill>
                  <a:effectLst/>
                  <a:latin typeface="Arial" charset="0"/>
                </a:endParaRPr>
              </a:p>
            </p:txBody>
          </p:sp>
        </p:grpSp>
        <p:sp>
          <p:nvSpPr>
            <p:cNvPr id="17" name="TextBox 16">
              <a:extLst>
                <a:ext uri="{FF2B5EF4-FFF2-40B4-BE49-F238E27FC236}">
                  <a16:creationId xmlns:a16="http://schemas.microsoft.com/office/drawing/2014/main" id="{3BB37FCD-EBE1-171F-1C9F-6A9366CBB92B}"/>
                </a:ext>
              </a:extLst>
            </p:cNvPr>
            <p:cNvSpPr txBox="1"/>
            <p:nvPr/>
          </p:nvSpPr>
          <p:spPr>
            <a:xfrm>
              <a:off x="5635429" y="6392361"/>
              <a:ext cx="1744388" cy="276999"/>
            </a:xfrm>
            <a:prstGeom prst="rect">
              <a:avLst/>
            </a:prstGeom>
            <a:noFill/>
          </p:spPr>
          <p:txBody>
            <a:bodyPr wrap="none" rtlCol="0">
              <a:spAutoFit/>
            </a:bodyPr>
            <a:lstStyle/>
            <a:p>
              <a:pPr algn="r"/>
              <a:r>
                <a:rPr lang="en-DE" sz="1200" dirty="0"/>
                <a:t>Bonini et al. 2022 TiCS</a:t>
              </a:r>
            </a:p>
          </p:txBody>
        </p:sp>
      </p:grpSp>
      <p:sp>
        <p:nvSpPr>
          <p:cNvPr id="11" name="Title 1">
            <a:extLst>
              <a:ext uri="{FF2B5EF4-FFF2-40B4-BE49-F238E27FC236}">
                <a16:creationId xmlns:a16="http://schemas.microsoft.com/office/drawing/2014/main" id="{7E36C8E0-B8E5-0042-8EA4-9386D1506C65}"/>
              </a:ext>
            </a:extLst>
          </p:cNvPr>
          <p:cNvSpPr>
            <a:spLocks noGrp="1"/>
          </p:cNvSpPr>
          <p:nvPr>
            <p:ph type="title"/>
          </p:nvPr>
        </p:nvSpPr>
        <p:spPr>
          <a:xfrm>
            <a:off x="997578" y="260649"/>
            <a:ext cx="8625417" cy="573087"/>
          </a:xfrm>
        </p:spPr>
        <p:txBody>
          <a:bodyPr/>
          <a:lstStyle/>
          <a:p>
            <a:r>
              <a:rPr lang="en-US" dirty="0"/>
              <a:t>Mirror neuron activity has many hypothesized roles</a:t>
            </a:r>
          </a:p>
        </p:txBody>
      </p:sp>
    </p:spTree>
    <p:extLst>
      <p:ext uri="{BB962C8B-B14F-4D97-AF65-F5344CB8AC3E}">
        <p14:creationId xmlns:p14="http://schemas.microsoft.com/office/powerpoint/2010/main" val="4208845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EE2891-94D1-AFE5-C3B2-041FCF426327}"/>
              </a:ext>
            </a:extLst>
          </p:cNvPr>
          <p:cNvSpPr>
            <a:spLocks noGrp="1"/>
          </p:cNvSpPr>
          <p:nvPr>
            <p:ph type="sldNum" sz="quarter" idx="10"/>
          </p:nvPr>
        </p:nvSpPr>
        <p:spPr/>
        <p:txBody>
          <a:bodyPr/>
          <a:lstStyle/>
          <a:p>
            <a:fld id="{2F6078F4-E63E-4AA0-B8D1-966A19A57BCF}" type="slidenum">
              <a:rPr lang="de-DE" smtClean="0"/>
              <a:pPr/>
              <a:t>4</a:t>
            </a:fld>
            <a:endParaRPr lang="de-DE" dirty="0"/>
          </a:p>
        </p:txBody>
      </p:sp>
      <p:grpSp>
        <p:nvGrpSpPr>
          <p:cNvPr id="33" name="Group 32">
            <a:extLst>
              <a:ext uri="{FF2B5EF4-FFF2-40B4-BE49-F238E27FC236}">
                <a16:creationId xmlns:a16="http://schemas.microsoft.com/office/drawing/2014/main" id="{7A904654-7B24-6F46-D562-51ECA650789C}"/>
              </a:ext>
            </a:extLst>
          </p:cNvPr>
          <p:cNvGrpSpPr/>
          <p:nvPr/>
        </p:nvGrpSpPr>
        <p:grpSpPr>
          <a:xfrm>
            <a:off x="3367876" y="1563839"/>
            <a:ext cx="5456249" cy="4889498"/>
            <a:chOff x="8447345" y="2339008"/>
            <a:chExt cx="3066487" cy="2747965"/>
          </a:xfrm>
        </p:grpSpPr>
        <p:pic>
          <p:nvPicPr>
            <p:cNvPr id="29" name="Picture 28">
              <a:extLst>
                <a:ext uri="{FF2B5EF4-FFF2-40B4-BE49-F238E27FC236}">
                  <a16:creationId xmlns:a16="http://schemas.microsoft.com/office/drawing/2014/main" id="{565A7D6D-7F66-6B0D-AB99-4E6BED4C1B2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7345" y="2339008"/>
              <a:ext cx="3066487" cy="2592288"/>
            </a:xfrm>
            <a:prstGeom prst="rect">
              <a:avLst/>
            </a:prstGeom>
          </p:spPr>
        </p:pic>
        <p:sp>
          <p:nvSpPr>
            <p:cNvPr id="30" name="TextBox 29">
              <a:extLst>
                <a:ext uri="{FF2B5EF4-FFF2-40B4-BE49-F238E27FC236}">
                  <a16:creationId xmlns:a16="http://schemas.microsoft.com/office/drawing/2014/main" id="{45BFA977-59CF-9A00-15B8-000BC2E97B51}"/>
                </a:ext>
              </a:extLst>
            </p:cNvPr>
            <p:cNvSpPr txBox="1"/>
            <p:nvPr/>
          </p:nvSpPr>
          <p:spPr>
            <a:xfrm>
              <a:off x="10241568" y="4931296"/>
              <a:ext cx="1272264" cy="155677"/>
            </a:xfrm>
            <a:prstGeom prst="rect">
              <a:avLst/>
            </a:prstGeom>
            <a:noFill/>
          </p:spPr>
          <p:txBody>
            <a:bodyPr wrap="none" rtlCol="0">
              <a:spAutoFit/>
            </a:bodyPr>
            <a:lstStyle/>
            <a:p>
              <a:pPr algn="r"/>
              <a:r>
                <a:rPr lang="en-DE" sz="1200" dirty="0"/>
                <a:t>Pandarinath &amp; Bensmaia 2022</a:t>
              </a:r>
            </a:p>
          </p:txBody>
        </p:sp>
      </p:grpSp>
      <p:sp>
        <p:nvSpPr>
          <p:cNvPr id="7" name="Title 1">
            <a:extLst>
              <a:ext uri="{FF2B5EF4-FFF2-40B4-BE49-F238E27FC236}">
                <a16:creationId xmlns:a16="http://schemas.microsoft.com/office/drawing/2014/main" id="{4F085628-3DB0-8E41-BE59-39F515A238C3}"/>
              </a:ext>
            </a:extLst>
          </p:cNvPr>
          <p:cNvSpPr>
            <a:spLocks noGrp="1"/>
          </p:cNvSpPr>
          <p:nvPr>
            <p:ph type="title"/>
          </p:nvPr>
        </p:nvSpPr>
        <p:spPr>
          <a:xfrm>
            <a:off x="997578" y="260649"/>
            <a:ext cx="8625417" cy="573087"/>
          </a:xfrm>
        </p:spPr>
        <p:txBody>
          <a:bodyPr/>
          <a:lstStyle/>
          <a:p>
            <a:r>
              <a:rPr lang="en-US" dirty="0"/>
              <a:t>Activity during observation influences BCI decoders</a:t>
            </a:r>
          </a:p>
        </p:txBody>
      </p:sp>
    </p:spTree>
    <p:extLst>
      <p:ext uri="{BB962C8B-B14F-4D97-AF65-F5344CB8AC3E}">
        <p14:creationId xmlns:p14="http://schemas.microsoft.com/office/powerpoint/2010/main" val="2698975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452AC-413A-9E44-9D32-7C8F6757EEED}"/>
              </a:ext>
            </a:extLst>
          </p:cNvPr>
          <p:cNvSpPr>
            <a:spLocks noGrp="1"/>
          </p:cNvSpPr>
          <p:nvPr>
            <p:ph type="title"/>
          </p:nvPr>
        </p:nvSpPr>
        <p:spPr/>
        <p:txBody>
          <a:bodyPr/>
          <a:lstStyle/>
          <a:p>
            <a:r>
              <a:rPr lang="en-US" dirty="0"/>
              <a:t>Are there fine or coarse representations of observed movements?</a:t>
            </a:r>
          </a:p>
        </p:txBody>
      </p:sp>
      <p:sp>
        <p:nvSpPr>
          <p:cNvPr id="4" name="Slide Number Placeholder 3">
            <a:extLst>
              <a:ext uri="{FF2B5EF4-FFF2-40B4-BE49-F238E27FC236}">
                <a16:creationId xmlns:a16="http://schemas.microsoft.com/office/drawing/2014/main" id="{8DF688EB-9812-0540-937E-CD000F5599D7}"/>
              </a:ext>
            </a:extLst>
          </p:cNvPr>
          <p:cNvSpPr>
            <a:spLocks noGrp="1"/>
          </p:cNvSpPr>
          <p:nvPr>
            <p:ph type="sldNum" sz="quarter" idx="10"/>
          </p:nvPr>
        </p:nvSpPr>
        <p:spPr/>
        <p:txBody>
          <a:bodyPr/>
          <a:lstStyle/>
          <a:p>
            <a:fld id="{2F6078F4-E63E-4AA0-B8D1-966A19A57BCF}" type="slidenum">
              <a:rPr lang="de-DE" smtClean="0"/>
              <a:pPr/>
              <a:t>5</a:t>
            </a:fld>
            <a:endParaRPr lang="de-DE" dirty="0"/>
          </a:p>
        </p:txBody>
      </p:sp>
      <p:sp>
        <p:nvSpPr>
          <p:cNvPr id="7" name="TextBox 6">
            <a:extLst>
              <a:ext uri="{FF2B5EF4-FFF2-40B4-BE49-F238E27FC236}">
                <a16:creationId xmlns:a16="http://schemas.microsoft.com/office/drawing/2014/main" id="{DC1F8BA3-2D0A-1441-AFE8-083582524531}"/>
              </a:ext>
            </a:extLst>
          </p:cNvPr>
          <p:cNvSpPr txBox="1"/>
          <p:nvPr/>
        </p:nvSpPr>
        <p:spPr>
          <a:xfrm>
            <a:off x="233323" y="3789965"/>
            <a:ext cx="1980029" cy="369332"/>
          </a:xfrm>
          <a:prstGeom prst="rect">
            <a:avLst/>
          </a:prstGeom>
          <a:noFill/>
        </p:spPr>
        <p:txBody>
          <a:bodyPr wrap="none" rtlCol="0">
            <a:spAutoFit/>
          </a:bodyPr>
          <a:lstStyle/>
          <a:p>
            <a:r>
              <a:rPr lang="en-US" dirty="0"/>
              <a:t>Muscle resolution</a:t>
            </a:r>
          </a:p>
        </p:txBody>
      </p:sp>
      <p:sp>
        <p:nvSpPr>
          <p:cNvPr id="8" name="TextBox 7">
            <a:extLst>
              <a:ext uri="{FF2B5EF4-FFF2-40B4-BE49-F238E27FC236}">
                <a16:creationId xmlns:a16="http://schemas.microsoft.com/office/drawing/2014/main" id="{F7795D8C-2E83-1942-A395-141F8C529CE9}"/>
              </a:ext>
            </a:extLst>
          </p:cNvPr>
          <p:cNvSpPr txBox="1"/>
          <p:nvPr/>
        </p:nvSpPr>
        <p:spPr>
          <a:xfrm>
            <a:off x="10432122" y="3789965"/>
            <a:ext cx="1069524" cy="369332"/>
          </a:xfrm>
          <a:prstGeom prst="rect">
            <a:avLst/>
          </a:prstGeom>
          <a:noFill/>
        </p:spPr>
        <p:txBody>
          <a:bodyPr wrap="none" rtlCol="0">
            <a:spAutoFit/>
          </a:bodyPr>
          <a:lstStyle/>
          <a:p>
            <a:r>
              <a:rPr lang="en-US" dirty="0"/>
              <a:t>Invariant</a:t>
            </a:r>
          </a:p>
        </p:txBody>
      </p:sp>
      <p:sp>
        <p:nvSpPr>
          <p:cNvPr id="9" name="TextBox 8">
            <a:extLst>
              <a:ext uri="{FF2B5EF4-FFF2-40B4-BE49-F238E27FC236}">
                <a16:creationId xmlns:a16="http://schemas.microsoft.com/office/drawing/2014/main" id="{3640B24C-0026-B743-8EC7-C88714DF8184}"/>
              </a:ext>
            </a:extLst>
          </p:cNvPr>
          <p:cNvSpPr txBox="1"/>
          <p:nvPr/>
        </p:nvSpPr>
        <p:spPr>
          <a:xfrm>
            <a:off x="5002504" y="3789965"/>
            <a:ext cx="2185214" cy="369332"/>
          </a:xfrm>
          <a:prstGeom prst="rect">
            <a:avLst/>
          </a:prstGeom>
          <a:noFill/>
        </p:spPr>
        <p:txBody>
          <a:bodyPr wrap="none" rtlCol="0">
            <a:spAutoFit/>
          </a:bodyPr>
          <a:lstStyle/>
          <a:p>
            <a:r>
              <a:rPr lang="en-US" dirty="0"/>
              <a:t>Grip type resolution</a:t>
            </a:r>
          </a:p>
        </p:txBody>
      </p:sp>
      <p:cxnSp>
        <p:nvCxnSpPr>
          <p:cNvPr id="6" name="Straight Arrow Connector 5">
            <a:extLst>
              <a:ext uri="{FF2B5EF4-FFF2-40B4-BE49-F238E27FC236}">
                <a16:creationId xmlns:a16="http://schemas.microsoft.com/office/drawing/2014/main" id="{D6B10CF7-4DBF-6B45-919F-D6D1F19351A7}"/>
              </a:ext>
            </a:extLst>
          </p:cNvPr>
          <p:cNvCxnSpPr/>
          <p:nvPr/>
        </p:nvCxnSpPr>
        <p:spPr bwMode="auto">
          <a:xfrm>
            <a:off x="515380" y="3429000"/>
            <a:ext cx="11161240" cy="0"/>
          </a:xfrm>
          <a:prstGeom prst="straightConnector1">
            <a:avLst/>
          </a:prstGeom>
          <a:noFill/>
          <a:ln w="57150" cap="flat" cmpd="sng" algn="ctr">
            <a:solidFill>
              <a:schemeClr val="tx1"/>
            </a:solidFill>
            <a:prstDash val="solid"/>
            <a:round/>
            <a:headEnd type="triangle"/>
            <a:tailEnd type="triangle"/>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1" name="Straight Connector 10">
            <a:extLst>
              <a:ext uri="{FF2B5EF4-FFF2-40B4-BE49-F238E27FC236}">
                <a16:creationId xmlns:a16="http://schemas.microsoft.com/office/drawing/2014/main" id="{314DC958-9FCE-FF4A-9E23-814763B6863C}"/>
              </a:ext>
            </a:extLst>
          </p:cNvPr>
          <p:cNvCxnSpPr>
            <a:cxnSpLocks/>
          </p:cNvCxnSpPr>
          <p:nvPr/>
        </p:nvCxnSpPr>
        <p:spPr bwMode="auto">
          <a:xfrm>
            <a:off x="1223338" y="3264197"/>
            <a:ext cx="0" cy="329607"/>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3" name="Straight Connector 12">
            <a:extLst>
              <a:ext uri="{FF2B5EF4-FFF2-40B4-BE49-F238E27FC236}">
                <a16:creationId xmlns:a16="http://schemas.microsoft.com/office/drawing/2014/main" id="{6006DA24-59C8-9F43-9B0A-72906FC24ECA}"/>
              </a:ext>
            </a:extLst>
          </p:cNvPr>
          <p:cNvCxnSpPr>
            <a:cxnSpLocks/>
          </p:cNvCxnSpPr>
          <p:nvPr/>
        </p:nvCxnSpPr>
        <p:spPr bwMode="auto">
          <a:xfrm>
            <a:off x="6095111" y="3264197"/>
            <a:ext cx="0" cy="329607"/>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4" name="Straight Connector 13">
            <a:extLst>
              <a:ext uri="{FF2B5EF4-FFF2-40B4-BE49-F238E27FC236}">
                <a16:creationId xmlns:a16="http://schemas.microsoft.com/office/drawing/2014/main" id="{E8E9929B-6CF5-764A-8056-7131F14470BB}"/>
              </a:ext>
            </a:extLst>
          </p:cNvPr>
          <p:cNvCxnSpPr>
            <a:cxnSpLocks/>
          </p:cNvCxnSpPr>
          <p:nvPr/>
        </p:nvCxnSpPr>
        <p:spPr bwMode="auto">
          <a:xfrm>
            <a:off x="10966884" y="3264197"/>
            <a:ext cx="0" cy="329607"/>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8" name="TextBox 17">
            <a:extLst>
              <a:ext uri="{FF2B5EF4-FFF2-40B4-BE49-F238E27FC236}">
                <a16:creationId xmlns:a16="http://schemas.microsoft.com/office/drawing/2014/main" id="{D581B5E4-719E-9548-864C-7603B7EFC03A}"/>
              </a:ext>
            </a:extLst>
          </p:cNvPr>
          <p:cNvSpPr txBox="1"/>
          <p:nvPr/>
        </p:nvSpPr>
        <p:spPr>
          <a:xfrm>
            <a:off x="4955215" y="1848911"/>
            <a:ext cx="2279791" cy="400110"/>
          </a:xfrm>
          <a:prstGeom prst="rect">
            <a:avLst/>
          </a:prstGeom>
          <a:noFill/>
        </p:spPr>
        <p:txBody>
          <a:bodyPr wrap="none" rtlCol="0">
            <a:spAutoFit/>
          </a:bodyPr>
          <a:lstStyle/>
          <a:p>
            <a:r>
              <a:rPr lang="en-US" sz="2000" dirty="0"/>
              <a:t>Hypothesis space:</a:t>
            </a:r>
          </a:p>
        </p:txBody>
      </p:sp>
    </p:spTree>
    <p:extLst>
      <p:ext uri="{BB962C8B-B14F-4D97-AF65-F5344CB8AC3E}">
        <p14:creationId xmlns:p14="http://schemas.microsoft.com/office/powerpoint/2010/main" val="1027130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452AC-413A-9E44-9D32-7C8F6757EEED}"/>
              </a:ext>
            </a:extLst>
          </p:cNvPr>
          <p:cNvSpPr>
            <a:spLocks noGrp="1"/>
          </p:cNvSpPr>
          <p:nvPr>
            <p:ph type="title"/>
          </p:nvPr>
        </p:nvSpPr>
        <p:spPr/>
        <p:txBody>
          <a:bodyPr/>
          <a:lstStyle/>
          <a:p>
            <a:r>
              <a:rPr lang="en-US" dirty="0"/>
              <a:t>Are there fine or coarse representations of observed movements?</a:t>
            </a:r>
          </a:p>
        </p:txBody>
      </p:sp>
      <p:sp>
        <p:nvSpPr>
          <p:cNvPr id="4" name="Slide Number Placeholder 3">
            <a:extLst>
              <a:ext uri="{FF2B5EF4-FFF2-40B4-BE49-F238E27FC236}">
                <a16:creationId xmlns:a16="http://schemas.microsoft.com/office/drawing/2014/main" id="{8DF688EB-9812-0540-937E-CD000F5599D7}"/>
              </a:ext>
            </a:extLst>
          </p:cNvPr>
          <p:cNvSpPr>
            <a:spLocks noGrp="1"/>
          </p:cNvSpPr>
          <p:nvPr>
            <p:ph type="sldNum" sz="quarter" idx="10"/>
          </p:nvPr>
        </p:nvSpPr>
        <p:spPr/>
        <p:txBody>
          <a:bodyPr/>
          <a:lstStyle/>
          <a:p>
            <a:fld id="{2F6078F4-E63E-4AA0-B8D1-966A19A57BCF}" type="slidenum">
              <a:rPr lang="de-DE" smtClean="0"/>
              <a:pPr/>
              <a:t>6</a:t>
            </a:fld>
            <a:endParaRPr lang="de-DE" dirty="0"/>
          </a:p>
        </p:txBody>
      </p:sp>
      <p:sp>
        <p:nvSpPr>
          <p:cNvPr id="7" name="TextBox 6">
            <a:extLst>
              <a:ext uri="{FF2B5EF4-FFF2-40B4-BE49-F238E27FC236}">
                <a16:creationId xmlns:a16="http://schemas.microsoft.com/office/drawing/2014/main" id="{DC1F8BA3-2D0A-1441-AFE8-083582524531}"/>
              </a:ext>
            </a:extLst>
          </p:cNvPr>
          <p:cNvSpPr txBox="1"/>
          <p:nvPr/>
        </p:nvSpPr>
        <p:spPr>
          <a:xfrm>
            <a:off x="233323" y="3789965"/>
            <a:ext cx="1980029" cy="369332"/>
          </a:xfrm>
          <a:prstGeom prst="rect">
            <a:avLst/>
          </a:prstGeom>
          <a:noFill/>
        </p:spPr>
        <p:txBody>
          <a:bodyPr wrap="none" rtlCol="0">
            <a:spAutoFit/>
          </a:bodyPr>
          <a:lstStyle/>
          <a:p>
            <a:r>
              <a:rPr lang="en-US" dirty="0"/>
              <a:t>Muscle resolution</a:t>
            </a:r>
          </a:p>
        </p:txBody>
      </p:sp>
      <p:sp>
        <p:nvSpPr>
          <p:cNvPr id="8" name="TextBox 7">
            <a:extLst>
              <a:ext uri="{FF2B5EF4-FFF2-40B4-BE49-F238E27FC236}">
                <a16:creationId xmlns:a16="http://schemas.microsoft.com/office/drawing/2014/main" id="{F7795D8C-2E83-1942-A395-141F8C529CE9}"/>
              </a:ext>
            </a:extLst>
          </p:cNvPr>
          <p:cNvSpPr txBox="1"/>
          <p:nvPr/>
        </p:nvSpPr>
        <p:spPr>
          <a:xfrm>
            <a:off x="10432122" y="3789965"/>
            <a:ext cx="1069524" cy="369332"/>
          </a:xfrm>
          <a:prstGeom prst="rect">
            <a:avLst/>
          </a:prstGeom>
          <a:noFill/>
        </p:spPr>
        <p:txBody>
          <a:bodyPr wrap="none" rtlCol="0">
            <a:spAutoFit/>
          </a:bodyPr>
          <a:lstStyle/>
          <a:p>
            <a:r>
              <a:rPr lang="en-US" dirty="0"/>
              <a:t>Invariant</a:t>
            </a:r>
          </a:p>
        </p:txBody>
      </p:sp>
      <p:sp>
        <p:nvSpPr>
          <p:cNvPr id="9" name="TextBox 8">
            <a:extLst>
              <a:ext uri="{FF2B5EF4-FFF2-40B4-BE49-F238E27FC236}">
                <a16:creationId xmlns:a16="http://schemas.microsoft.com/office/drawing/2014/main" id="{3640B24C-0026-B743-8EC7-C88714DF8184}"/>
              </a:ext>
            </a:extLst>
          </p:cNvPr>
          <p:cNvSpPr txBox="1"/>
          <p:nvPr/>
        </p:nvSpPr>
        <p:spPr>
          <a:xfrm>
            <a:off x="5002504" y="3789965"/>
            <a:ext cx="2185214" cy="369332"/>
          </a:xfrm>
          <a:prstGeom prst="rect">
            <a:avLst/>
          </a:prstGeom>
          <a:noFill/>
        </p:spPr>
        <p:txBody>
          <a:bodyPr wrap="none" rtlCol="0">
            <a:spAutoFit/>
          </a:bodyPr>
          <a:lstStyle/>
          <a:p>
            <a:r>
              <a:rPr lang="en-US" dirty="0"/>
              <a:t>Grip type resolution</a:t>
            </a:r>
          </a:p>
        </p:txBody>
      </p:sp>
      <p:cxnSp>
        <p:nvCxnSpPr>
          <p:cNvPr id="6" name="Straight Arrow Connector 5">
            <a:extLst>
              <a:ext uri="{FF2B5EF4-FFF2-40B4-BE49-F238E27FC236}">
                <a16:creationId xmlns:a16="http://schemas.microsoft.com/office/drawing/2014/main" id="{D6B10CF7-4DBF-6B45-919F-D6D1F19351A7}"/>
              </a:ext>
            </a:extLst>
          </p:cNvPr>
          <p:cNvCxnSpPr/>
          <p:nvPr/>
        </p:nvCxnSpPr>
        <p:spPr bwMode="auto">
          <a:xfrm>
            <a:off x="515380" y="3429000"/>
            <a:ext cx="11161240" cy="0"/>
          </a:xfrm>
          <a:prstGeom prst="straightConnector1">
            <a:avLst/>
          </a:prstGeom>
          <a:noFill/>
          <a:ln w="57150" cap="flat" cmpd="sng" algn="ctr">
            <a:solidFill>
              <a:schemeClr val="tx1"/>
            </a:solidFill>
            <a:prstDash val="solid"/>
            <a:round/>
            <a:headEnd type="triangle"/>
            <a:tailEnd type="triangle"/>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1" name="Straight Connector 10">
            <a:extLst>
              <a:ext uri="{FF2B5EF4-FFF2-40B4-BE49-F238E27FC236}">
                <a16:creationId xmlns:a16="http://schemas.microsoft.com/office/drawing/2014/main" id="{314DC958-9FCE-FF4A-9E23-814763B6863C}"/>
              </a:ext>
            </a:extLst>
          </p:cNvPr>
          <p:cNvCxnSpPr>
            <a:cxnSpLocks/>
          </p:cNvCxnSpPr>
          <p:nvPr/>
        </p:nvCxnSpPr>
        <p:spPr bwMode="auto">
          <a:xfrm>
            <a:off x="1223338" y="3264197"/>
            <a:ext cx="0" cy="329607"/>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3" name="Straight Connector 12">
            <a:extLst>
              <a:ext uri="{FF2B5EF4-FFF2-40B4-BE49-F238E27FC236}">
                <a16:creationId xmlns:a16="http://schemas.microsoft.com/office/drawing/2014/main" id="{6006DA24-59C8-9F43-9B0A-72906FC24ECA}"/>
              </a:ext>
            </a:extLst>
          </p:cNvPr>
          <p:cNvCxnSpPr>
            <a:cxnSpLocks/>
          </p:cNvCxnSpPr>
          <p:nvPr/>
        </p:nvCxnSpPr>
        <p:spPr bwMode="auto">
          <a:xfrm>
            <a:off x="6095111" y="3264197"/>
            <a:ext cx="0" cy="329607"/>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4" name="Straight Connector 13">
            <a:extLst>
              <a:ext uri="{FF2B5EF4-FFF2-40B4-BE49-F238E27FC236}">
                <a16:creationId xmlns:a16="http://schemas.microsoft.com/office/drawing/2014/main" id="{E8E9929B-6CF5-764A-8056-7131F14470BB}"/>
              </a:ext>
            </a:extLst>
          </p:cNvPr>
          <p:cNvCxnSpPr>
            <a:cxnSpLocks/>
          </p:cNvCxnSpPr>
          <p:nvPr/>
        </p:nvCxnSpPr>
        <p:spPr bwMode="auto">
          <a:xfrm>
            <a:off x="10966884" y="3264197"/>
            <a:ext cx="0" cy="329607"/>
          </a:xfrm>
          <a:prstGeom prst="line">
            <a:avLst/>
          </a:prstGeom>
          <a:noFill/>
          <a:ln w="5715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7" name="TextBox 16">
            <a:extLst>
              <a:ext uri="{FF2B5EF4-FFF2-40B4-BE49-F238E27FC236}">
                <a16:creationId xmlns:a16="http://schemas.microsoft.com/office/drawing/2014/main" id="{076B61A0-178F-3146-9EEA-A72B69999C0E}"/>
              </a:ext>
            </a:extLst>
          </p:cNvPr>
          <p:cNvSpPr txBox="1"/>
          <p:nvPr/>
        </p:nvSpPr>
        <p:spPr>
          <a:xfrm>
            <a:off x="4955215" y="1848911"/>
            <a:ext cx="2279791" cy="400110"/>
          </a:xfrm>
          <a:prstGeom prst="rect">
            <a:avLst/>
          </a:prstGeom>
          <a:noFill/>
        </p:spPr>
        <p:txBody>
          <a:bodyPr wrap="none" rtlCol="0">
            <a:spAutoFit/>
          </a:bodyPr>
          <a:lstStyle/>
          <a:p>
            <a:r>
              <a:rPr lang="en-US" sz="2000" dirty="0"/>
              <a:t>Hypothesis space:</a:t>
            </a:r>
          </a:p>
        </p:txBody>
      </p:sp>
      <p:sp>
        <p:nvSpPr>
          <p:cNvPr id="3" name="Rectangle 2">
            <a:extLst>
              <a:ext uri="{FF2B5EF4-FFF2-40B4-BE49-F238E27FC236}">
                <a16:creationId xmlns:a16="http://schemas.microsoft.com/office/drawing/2014/main" id="{7790F5E1-6E11-AC43-B691-D45E4E59C120}"/>
              </a:ext>
            </a:extLst>
          </p:cNvPr>
          <p:cNvSpPr/>
          <p:nvPr/>
        </p:nvSpPr>
        <p:spPr bwMode="auto">
          <a:xfrm>
            <a:off x="7895412" y="3032493"/>
            <a:ext cx="3456384" cy="793013"/>
          </a:xfrm>
          <a:prstGeom prst="rect">
            <a:avLst/>
          </a:prstGeom>
          <a:solidFill>
            <a:srgbClr val="000000">
              <a:alpha val="20000"/>
            </a:srgbClr>
          </a:solidFill>
          <a:ln w="3175" cap="flat" cmpd="sng" algn="ctr">
            <a:no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de-DE" sz="1800" b="0" i="0" u="none" strike="noStrike" cap="none" normalizeH="0" baseline="0">
              <a:ln>
                <a:noFill/>
              </a:ln>
              <a:solidFill>
                <a:srgbClr val="4D4D4D"/>
              </a:solidFill>
              <a:effectLst/>
              <a:latin typeface="Arial" charset="0"/>
            </a:endParaRPr>
          </a:p>
        </p:txBody>
      </p:sp>
    </p:spTree>
    <p:extLst>
      <p:ext uri="{BB962C8B-B14F-4D97-AF65-F5344CB8AC3E}">
        <p14:creationId xmlns:p14="http://schemas.microsoft.com/office/powerpoint/2010/main" val="1418749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0BC486F-86A5-609B-FD3D-EA04A6CCB047}"/>
              </a:ext>
            </a:extLst>
          </p:cNvPr>
          <p:cNvSpPr>
            <a:spLocks noGrp="1"/>
          </p:cNvSpPr>
          <p:nvPr>
            <p:ph type="sldNum" sz="quarter" idx="10"/>
          </p:nvPr>
        </p:nvSpPr>
        <p:spPr/>
        <p:txBody>
          <a:bodyPr/>
          <a:lstStyle/>
          <a:p>
            <a:fld id="{2F6078F4-E63E-4AA0-B8D1-966A19A57BCF}" type="slidenum">
              <a:rPr lang="de-DE" smtClean="0"/>
              <a:pPr/>
              <a:t>7</a:t>
            </a:fld>
            <a:endParaRPr lang="de-DE" dirty="0"/>
          </a:p>
        </p:txBody>
      </p:sp>
      <p:sp>
        <p:nvSpPr>
          <p:cNvPr id="8" name="Rectangle 7">
            <a:extLst>
              <a:ext uri="{FF2B5EF4-FFF2-40B4-BE49-F238E27FC236}">
                <a16:creationId xmlns:a16="http://schemas.microsoft.com/office/drawing/2014/main" id="{C1038356-4E7E-65E2-9CBA-7ACA9C71762F}"/>
              </a:ext>
            </a:extLst>
          </p:cNvPr>
          <p:cNvSpPr/>
          <p:nvPr/>
        </p:nvSpPr>
        <p:spPr bwMode="auto">
          <a:xfrm>
            <a:off x="3863752" y="1402105"/>
            <a:ext cx="365365" cy="432048"/>
          </a:xfrm>
          <a:prstGeom prst="rect">
            <a:avLst/>
          </a:prstGeom>
          <a:solidFill>
            <a:schemeClr val="bg1"/>
          </a:solidFill>
          <a:ln w="3175" cap="flat" cmpd="sng" algn="ctr">
            <a:no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DE" sz="1800" b="0" i="0" u="none" strike="noStrike" cap="none" normalizeH="0" baseline="0">
              <a:ln>
                <a:noFill/>
              </a:ln>
              <a:solidFill>
                <a:srgbClr val="4D4D4D"/>
              </a:solidFill>
              <a:effectLst/>
              <a:latin typeface="Arial" charset="0"/>
            </a:endParaRPr>
          </a:p>
        </p:txBody>
      </p:sp>
      <p:sp>
        <p:nvSpPr>
          <p:cNvPr id="11" name="TextBox 10">
            <a:extLst>
              <a:ext uri="{FF2B5EF4-FFF2-40B4-BE49-F238E27FC236}">
                <a16:creationId xmlns:a16="http://schemas.microsoft.com/office/drawing/2014/main" id="{E83765C4-A15D-D044-A35E-05F25A68AC25}"/>
              </a:ext>
            </a:extLst>
          </p:cNvPr>
          <p:cNvSpPr txBox="1"/>
          <p:nvPr/>
        </p:nvSpPr>
        <p:spPr>
          <a:xfrm>
            <a:off x="8400256" y="4664368"/>
            <a:ext cx="2876557" cy="1107996"/>
          </a:xfrm>
          <a:prstGeom prst="rect">
            <a:avLst/>
          </a:prstGeom>
          <a:noFill/>
        </p:spPr>
        <p:txBody>
          <a:bodyPr wrap="none" rtlCol="0">
            <a:spAutoFit/>
          </a:bodyPr>
          <a:lstStyle/>
          <a:p>
            <a:r>
              <a:rPr lang="en-US" sz="1200" dirty="0"/>
              <a:t>Turntable methodology:</a:t>
            </a:r>
          </a:p>
          <a:p>
            <a:r>
              <a:rPr lang="en-US" sz="1200" dirty="0" err="1"/>
              <a:t>Schaffelhofer</a:t>
            </a:r>
            <a:r>
              <a:rPr lang="en-US" sz="1200" dirty="0"/>
              <a:t> &amp; </a:t>
            </a:r>
            <a:r>
              <a:rPr lang="en-US" sz="1200" dirty="0" err="1"/>
              <a:t>Scherberger</a:t>
            </a:r>
            <a:r>
              <a:rPr lang="en-US" sz="1200" dirty="0"/>
              <a:t> 2012 </a:t>
            </a:r>
            <a:r>
              <a:rPr lang="en-US" sz="1200" i="1" dirty="0"/>
              <a:t>JNE</a:t>
            </a:r>
            <a:endParaRPr lang="en-US" sz="1200" dirty="0"/>
          </a:p>
          <a:p>
            <a:r>
              <a:rPr lang="en-US" sz="1200" dirty="0" err="1"/>
              <a:t>Schaffelhofer</a:t>
            </a:r>
            <a:r>
              <a:rPr lang="en-US" sz="1200" dirty="0"/>
              <a:t> et al. 2015 </a:t>
            </a:r>
            <a:r>
              <a:rPr lang="en-US" sz="1200" i="1" dirty="0"/>
              <a:t>J </a:t>
            </a:r>
            <a:r>
              <a:rPr lang="en-US" sz="1200" i="1" dirty="0" err="1"/>
              <a:t>Neurosci</a:t>
            </a:r>
            <a:endParaRPr lang="en-US" sz="1200" dirty="0"/>
          </a:p>
          <a:p>
            <a:r>
              <a:rPr lang="en-US" sz="1200" dirty="0" err="1"/>
              <a:t>Schaffelhofer</a:t>
            </a:r>
            <a:r>
              <a:rPr lang="en-US" sz="1200" dirty="0"/>
              <a:t> &amp; </a:t>
            </a:r>
            <a:r>
              <a:rPr lang="en-US" sz="1200" dirty="0" err="1"/>
              <a:t>Scherberger</a:t>
            </a:r>
            <a:r>
              <a:rPr lang="en-US" sz="1200" dirty="0"/>
              <a:t> 2016 </a:t>
            </a:r>
            <a:r>
              <a:rPr lang="en-US" sz="1200" i="1" dirty="0" err="1"/>
              <a:t>eLife</a:t>
            </a:r>
            <a:endParaRPr lang="en-US" sz="1200" dirty="0"/>
          </a:p>
        </p:txBody>
      </p:sp>
      <p:grpSp>
        <p:nvGrpSpPr>
          <p:cNvPr id="5" name="Group 4">
            <a:extLst>
              <a:ext uri="{FF2B5EF4-FFF2-40B4-BE49-F238E27FC236}">
                <a16:creationId xmlns:a16="http://schemas.microsoft.com/office/drawing/2014/main" id="{BEBE8A0A-EAFC-0847-819F-2473B3E8243D}"/>
              </a:ext>
            </a:extLst>
          </p:cNvPr>
          <p:cNvGrpSpPr/>
          <p:nvPr/>
        </p:nvGrpSpPr>
        <p:grpSpPr>
          <a:xfrm>
            <a:off x="1314541" y="4344343"/>
            <a:ext cx="6372708" cy="2304256"/>
            <a:chOff x="2099556" y="4344343"/>
            <a:chExt cx="6372708" cy="2304256"/>
          </a:xfrm>
        </p:grpSpPr>
        <p:pic>
          <p:nvPicPr>
            <p:cNvPr id="13" name="Graphic 12">
              <a:extLst>
                <a:ext uri="{FF2B5EF4-FFF2-40B4-BE49-F238E27FC236}">
                  <a16:creationId xmlns:a16="http://schemas.microsoft.com/office/drawing/2014/main" id="{F780EAA1-14AF-F564-F29C-2694E6B94DD8}"/>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8935" t="50826" r="24461" b="24151"/>
            <a:stretch/>
          </p:blipFill>
          <p:spPr>
            <a:xfrm>
              <a:off x="2099556" y="4344343"/>
              <a:ext cx="6372708" cy="2304256"/>
            </a:xfrm>
            <a:prstGeom prst="rect">
              <a:avLst/>
            </a:prstGeom>
          </p:spPr>
        </p:pic>
        <p:sp>
          <p:nvSpPr>
            <p:cNvPr id="3" name="Rectangle 2">
              <a:extLst>
                <a:ext uri="{FF2B5EF4-FFF2-40B4-BE49-F238E27FC236}">
                  <a16:creationId xmlns:a16="http://schemas.microsoft.com/office/drawing/2014/main" id="{21F87EFF-30E4-B041-A6B5-06D554A05D45}"/>
                </a:ext>
              </a:extLst>
            </p:cNvPr>
            <p:cNvSpPr/>
            <p:nvPr/>
          </p:nvSpPr>
          <p:spPr bwMode="auto">
            <a:xfrm>
              <a:off x="8328248" y="6165304"/>
              <a:ext cx="144016" cy="432048"/>
            </a:xfrm>
            <a:prstGeom prst="rect">
              <a:avLst/>
            </a:prstGeom>
            <a:solidFill>
              <a:schemeClr val="bg1"/>
            </a:solidFill>
            <a:ln w="3175" cap="flat" cmpd="sng" algn="ctr">
              <a:no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de-DE" sz="1800" b="0" i="0" u="none" strike="noStrike" cap="none" normalizeH="0" baseline="0">
                <a:ln>
                  <a:noFill/>
                </a:ln>
                <a:solidFill>
                  <a:srgbClr val="4D4D4D"/>
                </a:solidFill>
                <a:effectLst/>
                <a:latin typeface="Arial" charset="0"/>
              </a:endParaRPr>
            </a:p>
          </p:txBody>
        </p:sp>
      </p:grpSp>
      <p:sp>
        <p:nvSpPr>
          <p:cNvPr id="15" name="Title 1">
            <a:extLst>
              <a:ext uri="{FF2B5EF4-FFF2-40B4-BE49-F238E27FC236}">
                <a16:creationId xmlns:a16="http://schemas.microsoft.com/office/drawing/2014/main" id="{BBA29F85-2BAD-4A47-A471-C704344807B5}"/>
              </a:ext>
            </a:extLst>
          </p:cNvPr>
          <p:cNvSpPr>
            <a:spLocks noGrp="1"/>
          </p:cNvSpPr>
          <p:nvPr>
            <p:ph type="title"/>
          </p:nvPr>
        </p:nvSpPr>
        <p:spPr>
          <a:xfrm>
            <a:off x="997578" y="260649"/>
            <a:ext cx="8625417" cy="573087"/>
          </a:xfrm>
        </p:spPr>
        <p:txBody>
          <a:bodyPr/>
          <a:lstStyle/>
          <a:p>
            <a:r>
              <a:rPr lang="en-US" dirty="0"/>
              <a:t>Turntable experiment samples a wide variety of grips</a:t>
            </a:r>
          </a:p>
        </p:txBody>
      </p:sp>
      <p:pic>
        <p:nvPicPr>
          <p:cNvPr id="12" name="Picture 11" descr="Graphical user interface&#10;&#10;Description automatically generated">
            <a:extLst>
              <a:ext uri="{FF2B5EF4-FFF2-40B4-BE49-F238E27FC236}">
                <a16:creationId xmlns:a16="http://schemas.microsoft.com/office/drawing/2014/main" id="{B9E05A94-AF4F-4337-94A2-7D98B277AD4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593" t="2450" r="70493" b="84071"/>
          <a:stretch/>
        </p:blipFill>
        <p:spPr>
          <a:xfrm>
            <a:off x="1529301" y="1284067"/>
            <a:ext cx="3039717" cy="1466302"/>
          </a:xfrm>
          <a:prstGeom prst="rect">
            <a:avLst/>
          </a:prstGeom>
        </p:spPr>
      </p:pic>
      <p:pic>
        <p:nvPicPr>
          <p:cNvPr id="17" name="Picture 16" descr="Graphical user interface&#10;&#10;Description automatically generated">
            <a:extLst>
              <a:ext uri="{FF2B5EF4-FFF2-40B4-BE49-F238E27FC236}">
                <a16:creationId xmlns:a16="http://schemas.microsoft.com/office/drawing/2014/main" id="{9B1CF9BA-2268-475C-B688-94D17C98647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9887" t="19336" r="2280" b="67185"/>
          <a:stretch/>
        </p:blipFill>
        <p:spPr>
          <a:xfrm>
            <a:off x="4727448" y="2811117"/>
            <a:ext cx="6531709" cy="1466302"/>
          </a:xfrm>
          <a:prstGeom prst="rect">
            <a:avLst/>
          </a:prstGeom>
        </p:spPr>
      </p:pic>
      <p:pic>
        <p:nvPicPr>
          <p:cNvPr id="16" name="Picture 15" descr="Graphical user interface&#10;&#10;Description automatically generated">
            <a:extLst>
              <a:ext uri="{FF2B5EF4-FFF2-40B4-BE49-F238E27FC236}">
                <a16:creationId xmlns:a16="http://schemas.microsoft.com/office/drawing/2014/main" id="{194426B6-C397-474C-88C6-E898AA6C44CD}"/>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822" t="19184" r="70264" b="67337"/>
          <a:stretch/>
        </p:blipFill>
        <p:spPr>
          <a:xfrm>
            <a:off x="1537563" y="2811117"/>
            <a:ext cx="3039717" cy="1466302"/>
          </a:xfrm>
          <a:prstGeom prst="rect">
            <a:avLst/>
          </a:prstGeom>
        </p:spPr>
      </p:pic>
      <p:grpSp>
        <p:nvGrpSpPr>
          <p:cNvPr id="19" name="Group 18">
            <a:extLst>
              <a:ext uri="{FF2B5EF4-FFF2-40B4-BE49-F238E27FC236}">
                <a16:creationId xmlns:a16="http://schemas.microsoft.com/office/drawing/2014/main" id="{D82142A3-69C8-49BA-AB8A-7B98AD9C47DC}"/>
              </a:ext>
            </a:extLst>
          </p:cNvPr>
          <p:cNvGrpSpPr/>
          <p:nvPr/>
        </p:nvGrpSpPr>
        <p:grpSpPr>
          <a:xfrm>
            <a:off x="4610629" y="1284067"/>
            <a:ext cx="5865207" cy="1318207"/>
            <a:chOff x="3359696" y="1556792"/>
            <a:chExt cx="3168352" cy="712088"/>
          </a:xfrm>
        </p:grpSpPr>
        <p:pic>
          <p:nvPicPr>
            <p:cNvPr id="18" name="Picture 17" descr="Graphical user interface&#10;&#10;Description automatically generated">
              <a:extLst>
                <a:ext uri="{FF2B5EF4-FFF2-40B4-BE49-F238E27FC236}">
                  <a16:creationId xmlns:a16="http://schemas.microsoft.com/office/drawing/2014/main" id="{7473CEC4-7C2A-4AD9-A27C-A0CE84C9F0B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38949" t="2450" r="8471" b="86523"/>
            <a:stretch/>
          </p:blipFill>
          <p:spPr>
            <a:xfrm>
              <a:off x="3359696" y="1628800"/>
              <a:ext cx="3168352" cy="640080"/>
            </a:xfrm>
            <a:prstGeom prst="rect">
              <a:avLst/>
            </a:prstGeom>
          </p:spPr>
        </p:pic>
        <p:sp>
          <p:nvSpPr>
            <p:cNvPr id="14" name="Rectangle 13">
              <a:extLst>
                <a:ext uri="{FF2B5EF4-FFF2-40B4-BE49-F238E27FC236}">
                  <a16:creationId xmlns:a16="http://schemas.microsoft.com/office/drawing/2014/main" id="{591E5CCE-7E03-42B4-97E7-A77C21E0A5A0}"/>
                </a:ext>
              </a:extLst>
            </p:cNvPr>
            <p:cNvSpPr/>
            <p:nvPr/>
          </p:nvSpPr>
          <p:spPr bwMode="auto">
            <a:xfrm>
              <a:off x="3503712" y="1556792"/>
              <a:ext cx="2880320" cy="72008"/>
            </a:xfrm>
            <a:prstGeom prst="rect">
              <a:avLst/>
            </a:prstGeom>
            <a:solidFill>
              <a:schemeClr val="bg1"/>
            </a:solidFill>
            <a:ln w="57150" cap="flat" cmpd="sng" algn="ctr">
              <a:solidFill>
                <a:schemeClr val="bg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US" sz="1800" b="0" i="0" u="none" strike="noStrike" cap="none" normalizeH="0" baseline="0">
                <a:ln>
                  <a:noFill/>
                </a:ln>
                <a:solidFill>
                  <a:srgbClr val="4D4D4D"/>
                </a:solidFill>
                <a:effectLst/>
                <a:latin typeface="Arial" charset="0"/>
              </a:endParaRPr>
            </a:p>
          </p:txBody>
        </p:sp>
      </p:grpSp>
      <p:grpSp>
        <p:nvGrpSpPr>
          <p:cNvPr id="23" name="Group 22">
            <a:extLst>
              <a:ext uri="{FF2B5EF4-FFF2-40B4-BE49-F238E27FC236}">
                <a16:creationId xmlns:a16="http://schemas.microsoft.com/office/drawing/2014/main" id="{B01C375D-6C83-4D35-8520-4B9A2C3BF500}"/>
              </a:ext>
            </a:extLst>
          </p:cNvPr>
          <p:cNvGrpSpPr/>
          <p:nvPr/>
        </p:nvGrpSpPr>
        <p:grpSpPr>
          <a:xfrm>
            <a:off x="800808" y="1660349"/>
            <a:ext cx="933101" cy="713739"/>
            <a:chOff x="6816080" y="1900090"/>
            <a:chExt cx="504056" cy="385558"/>
          </a:xfrm>
        </p:grpSpPr>
        <p:pic>
          <p:nvPicPr>
            <p:cNvPr id="21" name="Picture 20" descr="Graphical user interface&#10;&#10;Description automatically generated">
              <a:extLst>
                <a:ext uri="{FF2B5EF4-FFF2-40B4-BE49-F238E27FC236}">
                  <a16:creationId xmlns:a16="http://schemas.microsoft.com/office/drawing/2014/main" id="{A69A2944-21B7-401B-92F9-B065CD8CA84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1590" t="1122" r="60148" b="92317"/>
            <a:stretch/>
          </p:blipFill>
          <p:spPr>
            <a:xfrm>
              <a:off x="6816080" y="1900090"/>
              <a:ext cx="504056" cy="385558"/>
            </a:xfrm>
            <a:prstGeom prst="rect">
              <a:avLst/>
            </a:prstGeom>
          </p:spPr>
        </p:pic>
        <p:sp>
          <p:nvSpPr>
            <p:cNvPr id="22" name="Rectangle 21">
              <a:extLst>
                <a:ext uri="{FF2B5EF4-FFF2-40B4-BE49-F238E27FC236}">
                  <a16:creationId xmlns:a16="http://schemas.microsoft.com/office/drawing/2014/main" id="{85EB7691-04A6-448E-A169-160C868C8D85}"/>
                </a:ext>
              </a:extLst>
            </p:cNvPr>
            <p:cNvSpPr/>
            <p:nvPr/>
          </p:nvSpPr>
          <p:spPr bwMode="auto">
            <a:xfrm>
              <a:off x="6816080" y="1916832"/>
              <a:ext cx="72008" cy="120279"/>
            </a:xfrm>
            <a:prstGeom prst="rect">
              <a:avLst/>
            </a:prstGeom>
            <a:solidFill>
              <a:schemeClr val="bg1"/>
            </a:solidFill>
            <a:ln w="57150" cap="flat" cmpd="sng" algn="ctr">
              <a:solidFill>
                <a:schemeClr val="bg1"/>
              </a:solidFill>
              <a:prstDash val="solid"/>
              <a:round/>
              <a:headEnd type="none" w="med" len="med"/>
              <a:tailEnd type="none" w="med" len="me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en-US" sz="1800" b="0" i="0" u="none" strike="noStrike" cap="none" normalizeH="0" baseline="0">
                <a:ln>
                  <a:noFill/>
                </a:ln>
                <a:solidFill>
                  <a:srgbClr val="4D4D4D"/>
                </a:solidFill>
                <a:effectLst/>
                <a:latin typeface="Arial" charset="0"/>
              </a:endParaRPr>
            </a:p>
          </p:txBody>
        </p:sp>
      </p:grpSp>
      <p:pic>
        <p:nvPicPr>
          <p:cNvPr id="20" name="Picture 19" descr="Graphical user interface&#10;&#10;Description automatically generated">
            <a:extLst>
              <a:ext uri="{FF2B5EF4-FFF2-40B4-BE49-F238E27FC236}">
                <a16:creationId xmlns:a16="http://schemas.microsoft.com/office/drawing/2014/main" id="{41B8192A-33DD-44B3-A08F-18DDD0BD1680}"/>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1896" t="20397" r="59842" b="73042"/>
          <a:stretch/>
        </p:blipFill>
        <p:spPr>
          <a:xfrm>
            <a:off x="842419" y="3187399"/>
            <a:ext cx="933101" cy="713739"/>
          </a:xfrm>
          <a:prstGeom prst="rect">
            <a:avLst/>
          </a:prstGeom>
        </p:spPr>
      </p:pic>
      <p:sp>
        <p:nvSpPr>
          <p:cNvPr id="2" name="Rectangle 1">
            <a:extLst>
              <a:ext uri="{FF2B5EF4-FFF2-40B4-BE49-F238E27FC236}">
                <a16:creationId xmlns:a16="http://schemas.microsoft.com/office/drawing/2014/main" id="{DD5EF82B-5B26-324C-BCE9-4FDE1B6E009D}"/>
              </a:ext>
            </a:extLst>
          </p:cNvPr>
          <p:cNvSpPr/>
          <p:nvPr/>
        </p:nvSpPr>
        <p:spPr bwMode="auto">
          <a:xfrm>
            <a:off x="7543233" y="6165304"/>
            <a:ext cx="352967" cy="432048"/>
          </a:xfrm>
          <a:prstGeom prst="rect">
            <a:avLst/>
          </a:prstGeom>
          <a:solidFill>
            <a:schemeClr val="bg1"/>
          </a:solidFill>
          <a:ln w="3175" cap="flat" cmpd="sng" algn="ctr">
            <a:no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pPr>
            <a:endParaRPr kumimoji="0" lang="de-DE" sz="1800" b="0" i="0" u="none" strike="noStrike" cap="none" normalizeH="0" baseline="0">
              <a:ln>
                <a:noFill/>
              </a:ln>
              <a:solidFill>
                <a:srgbClr val="4D4D4D"/>
              </a:solidFill>
              <a:effectLst/>
              <a:latin typeface="Arial" charset="0"/>
            </a:endParaRPr>
          </a:p>
        </p:txBody>
      </p:sp>
    </p:spTree>
    <p:extLst>
      <p:ext uri="{BB962C8B-B14F-4D97-AF65-F5344CB8AC3E}">
        <p14:creationId xmlns:p14="http://schemas.microsoft.com/office/powerpoint/2010/main" val="17622898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0BC486F-86A5-609B-FD3D-EA04A6CCB047}"/>
              </a:ext>
            </a:extLst>
          </p:cNvPr>
          <p:cNvSpPr>
            <a:spLocks noGrp="1"/>
          </p:cNvSpPr>
          <p:nvPr>
            <p:ph type="sldNum" sz="quarter" idx="10"/>
          </p:nvPr>
        </p:nvSpPr>
        <p:spPr/>
        <p:txBody>
          <a:bodyPr/>
          <a:lstStyle/>
          <a:p>
            <a:fld id="{2F6078F4-E63E-4AA0-B8D1-966A19A57BCF}" type="slidenum">
              <a:rPr lang="de-DE" smtClean="0"/>
              <a:pPr/>
              <a:t>8</a:t>
            </a:fld>
            <a:endParaRPr lang="de-DE" dirty="0"/>
          </a:p>
        </p:txBody>
      </p:sp>
      <p:pic>
        <p:nvPicPr>
          <p:cNvPr id="6" name="Graphic 5">
            <a:extLst>
              <a:ext uri="{FF2B5EF4-FFF2-40B4-BE49-F238E27FC236}">
                <a16:creationId xmlns:a16="http://schemas.microsoft.com/office/drawing/2014/main" id="{54BC5D8F-C8AA-63EE-4E68-878A670BE8C0}"/>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35276" t="75849" r="1" b="-872"/>
          <a:stretch/>
        </p:blipFill>
        <p:spPr>
          <a:xfrm>
            <a:off x="677398" y="1628800"/>
            <a:ext cx="10837204" cy="4032448"/>
          </a:xfrm>
          <a:prstGeom prst="rect">
            <a:avLst/>
          </a:prstGeom>
        </p:spPr>
      </p:pic>
      <p:sp>
        <p:nvSpPr>
          <p:cNvPr id="7" name="Title 1">
            <a:extLst>
              <a:ext uri="{FF2B5EF4-FFF2-40B4-BE49-F238E27FC236}">
                <a16:creationId xmlns:a16="http://schemas.microsoft.com/office/drawing/2014/main" id="{DBF110CC-3EF2-0146-85F2-BC337C4B5B65}"/>
              </a:ext>
            </a:extLst>
          </p:cNvPr>
          <p:cNvSpPr>
            <a:spLocks noGrp="1"/>
          </p:cNvSpPr>
          <p:nvPr>
            <p:ph type="title"/>
          </p:nvPr>
        </p:nvSpPr>
        <p:spPr>
          <a:xfrm>
            <a:off x="997578" y="260649"/>
            <a:ext cx="8625417" cy="573087"/>
          </a:xfrm>
        </p:spPr>
        <p:txBody>
          <a:bodyPr/>
          <a:lstStyle/>
          <a:p>
            <a:r>
              <a:rPr lang="en-US" dirty="0"/>
              <a:t>Floating microelectrode array (FMA) implants record populations from the three main areas in the grasping network</a:t>
            </a:r>
          </a:p>
        </p:txBody>
      </p:sp>
      <p:pic>
        <p:nvPicPr>
          <p:cNvPr id="3" name="Picture 2">
            <a:extLst>
              <a:ext uri="{FF2B5EF4-FFF2-40B4-BE49-F238E27FC236}">
                <a16:creationId xmlns:a16="http://schemas.microsoft.com/office/drawing/2014/main" id="{AE2B9A5F-A74E-4E7B-BB2F-416021A29A6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8920" y="1162711"/>
            <a:ext cx="1414357" cy="1212306"/>
          </a:xfrm>
          <a:prstGeom prst="rect">
            <a:avLst/>
          </a:prstGeom>
        </p:spPr>
      </p:pic>
      <p:sp>
        <p:nvSpPr>
          <p:cNvPr id="5" name="TextBox 4">
            <a:extLst>
              <a:ext uri="{FF2B5EF4-FFF2-40B4-BE49-F238E27FC236}">
                <a16:creationId xmlns:a16="http://schemas.microsoft.com/office/drawing/2014/main" id="{A154B70D-2243-47ED-A552-23F21FFEDDF5}"/>
              </a:ext>
            </a:extLst>
          </p:cNvPr>
          <p:cNvSpPr txBox="1"/>
          <p:nvPr/>
        </p:nvSpPr>
        <p:spPr>
          <a:xfrm>
            <a:off x="3323692" y="5661248"/>
            <a:ext cx="5544616" cy="830997"/>
          </a:xfrm>
          <a:prstGeom prst="rect">
            <a:avLst/>
          </a:prstGeom>
          <a:noFill/>
        </p:spPr>
        <p:txBody>
          <a:bodyPr wrap="square" rtlCol="0">
            <a:spAutoFit/>
          </a:bodyPr>
          <a:lstStyle/>
          <a:p>
            <a:r>
              <a:rPr lang="en-US" sz="1200" dirty="0"/>
              <a:t>IPS: Intraparietal sulcus	M1: Primary motor cortex		M: Medial</a:t>
            </a:r>
          </a:p>
          <a:p>
            <a:r>
              <a:rPr lang="en-US" sz="1200" dirty="0"/>
              <a:t>CS: Central sulcus	F5: Rostroventral premotor cortex	A: Anterior</a:t>
            </a:r>
          </a:p>
          <a:p>
            <a:r>
              <a:rPr lang="en-US" sz="1200" dirty="0"/>
              <a:t>AS: Arcuate sulcus	AIP: Anterior intraparietal area</a:t>
            </a:r>
          </a:p>
        </p:txBody>
      </p:sp>
    </p:spTree>
    <p:extLst>
      <p:ext uri="{BB962C8B-B14F-4D97-AF65-F5344CB8AC3E}">
        <p14:creationId xmlns:p14="http://schemas.microsoft.com/office/powerpoint/2010/main" val="25814229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74463A8-8DD1-D458-7E01-BBC75AA49AA6}"/>
              </a:ext>
            </a:extLst>
          </p:cNvPr>
          <p:cNvSpPr>
            <a:spLocks noGrp="1"/>
          </p:cNvSpPr>
          <p:nvPr>
            <p:ph type="sldNum" sz="quarter" idx="10"/>
          </p:nvPr>
        </p:nvSpPr>
        <p:spPr/>
        <p:txBody>
          <a:bodyPr/>
          <a:lstStyle/>
          <a:p>
            <a:fld id="{2F6078F4-E63E-4AA0-B8D1-966A19A57BCF}" type="slidenum">
              <a:rPr lang="de-DE" smtClean="0"/>
              <a:pPr/>
              <a:t>9</a:t>
            </a:fld>
            <a:endParaRPr lang="de-DE" dirty="0"/>
          </a:p>
        </p:txBody>
      </p:sp>
      <p:pic>
        <p:nvPicPr>
          <p:cNvPr id="6" name="Graphic 5">
            <a:extLst>
              <a:ext uri="{FF2B5EF4-FFF2-40B4-BE49-F238E27FC236}">
                <a16:creationId xmlns:a16="http://schemas.microsoft.com/office/drawing/2014/main" id="{7002D0F4-248B-E886-AF62-5CD25D06BB7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1436" y="2649285"/>
            <a:ext cx="9949127" cy="3948066"/>
          </a:xfrm>
          <a:prstGeom prst="rect">
            <a:avLst/>
          </a:prstGeom>
        </p:spPr>
      </p:pic>
      <p:sp>
        <p:nvSpPr>
          <p:cNvPr id="3" name="TextBox 2">
            <a:extLst>
              <a:ext uri="{FF2B5EF4-FFF2-40B4-BE49-F238E27FC236}">
                <a16:creationId xmlns:a16="http://schemas.microsoft.com/office/drawing/2014/main" id="{A2A3ED38-FA3D-9F3E-62A9-633FFE5097E3}"/>
              </a:ext>
            </a:extLst>
          </p:cNvPr>
          <p:cNvSpPr txBox="1"/>
          <p:nvPr/>
        </p:nvSpPr>
        <p:spPr>
          <a:xfrm>
            <a:off x="4753325" y="2147299"/>
            <a:ext cx="2685351" cy="369332"/>
          </a:xfrm>
          <a:prstGeom prst="rect">
            <a:avLst/>
          </a:prstGeom>
          <a:noFill/>
        </p:spPr>
        <p:txBody>
          <a:bodyPr wrap="none" rtlCol="0">
            <a:spAutoFit/>
          </a:bodyPr>
          <a:lstStyle/>
          <a:p>
            <a:r>
              <a:rPr lang="en-DE" u="sng" dirty="0"/>
              <a:t>Three example neurons:</a:t>
            </a:r>
          </a:p>
        </p:txBody>
      </p:sp>
      <p:sp>
        <p:nvSpPr>
          <p:cNvPr id="5" name="TextBox 4">
            <a:extLst>
              <a:ext uri="{FF2B5EF4-FFF2-40B4-BE49-F238E27FC236}">
                <a16:creationId xmlns:a16="http://schemas.microsoft.com/office/drawing/2014/main" id="{DC1BF5C4-EAA0-3924-B9B5-3F7916F3081A}"/>
              </a:ext>
            </a:extLst>
          </p:cNvPr>
          <p:cNvSpPr txBox="1"/>
          <p:nvPr/>
        </p:nvSpPr>
        <p:spPr>
          <a:xfrm>
            <a:off x="2294218" y="2492896"/>
            <a:ext cx="1497526" cy="369332"/>
          </a:xfrm>
          <a:prstGeom prst="rect">
            <a:avLst/>
          </a:prstGeom>
          <a:noFill/>
        </p:spPr>
        <p:txBody>
          <a:bodyPr wrap="none" rtlCol="0">
            <a:spAutoFit/>
          </a:bodyPr>
          <a:lstStyle/>
          <a:p>
            <a:r>
              <a:rPr lang="en-US" dirty="0"/>
              <a:t>“Action-type”</a:t>
            </a:r>
            <a:endParaRPr lang="en-DE" dirty="0"/>
          </a:p>
        </p:txBody>
      </p:sp>
      <p:sp>
        <p:nvSpPr>
          <p:cNvPr id="7" name="TextBox 6">
            <a:extLst>
              <a:ext uri="{FF2B5EF4-FFF2-40B4-BE49-F238E27FC236}">
                <a16:creationId xmlns:a16="http://schemas.microsoft.com/office/drawing/2014/main" id="{C8706F73-893F-C840-2D77-1C19A45A90F8}"/>
              </a:ext>
            </a:extLst>
          </p:cNvPr>
          <p:cNvSpPr txBox="1"/>
          <p:nvPr/>
        </p:nvSpPr>
        <p:spPr>
          <a:xfrm>
            <a:off x="8688288" y="2492896"/>
            <a:ext cx="2100255" cy="369332"/>
          </a:xfrm>
          <a:prstGeom prst="rect">
            <a:avLst/>
          </a:prstGeom>
          <a:noFill/>
        </p:spPr>
        <p:txBody>
          <a:bodyPr wrap="none" rtlCol="0">
            <a:spAutoFit/>
          </a:bodyPr>
          <a:lstStyle/>
          <a:p>
            <a:r>
              <a:rPr lang="en-US" dirty="0"/>
              <a:t>“Observation-type”</a:t>
            </a:r>
            <a:endParaRPr lang="en-DE" dirty="0"/>
          </a:p>
        </p:txBody>
      </p:sp>
      <p:sp>
        <p:nvSpPr>
          <p:cNvPr id="8" name="TextBox 7">
            <a:extLst>
              <a:ext uri="{FF2B5EF4-FFF2-40B4-BE49-F238E27FC236}">
                <a16:creationId xmlns:a16="http://schemas.microsoft.com/office/drawing/2014/main" id="{6D0B4FAE-C561-E29D-F8F3-5D618F3ECE04}"/>
              </a:ext>
            </a:extLst>
          </p:cNvPr>
          <p:cNvSpPr txBox="1"/>
          <p:nvPr/>
        </p:nvSpPr>
        <p:spPr>
          <a:xfrm>
            <a:off x="5573050" y="2492896"/>
            <a:ext cx="1459054" cy="369332"/>
          </a:xfrm>
          <a:prstGeom prst="rect">
            <a:avLst/>
          </a:prstGeom>
          <a:noFill/>
        </p:spPr>
        <p:txBody>
          <a:bodyPr wrap="none" rtlCol="0">
            <a:spAutoFit/>
          </a:bodyPr>
          <a:lstStyle/>
          <a:p>
            <a:r>
              <a:rPr lang="en-US" dirty="0"/>
              <a:t>“Mirror-type”</a:t>
            </a:r>
            <a:endParaRPr lang="en-DE" dirty="0"/>
          </a:p>
        </p:txBody>
      </p:sp>
      <p:sp>
        <p:nvSpPr>
          <p:cNvPr id="9" name="Title 1">
            <a:extLst>
              <a:ext uri="{FF2B5EF4-FFF2-40B4-BE49-F238E27FC236}">
                <a16:creationId xmlns:a16="http://schemas.microsoft.com/office/drawing/2014/main" id="{133D5F65-8D83-D545-84E8-34BBAA55BC37}"/>
              </a:ext>
            </a:extLst>
          </p:cNvPr>
          <p:cNvSpPr>
            <a:spLocks noGrp="1"/>
          </p:cNvSpPr>
          <p:nvPr>
            <p:ph type="title"/>
          </p:nvPr>
        </p:nvSpPr>
        <p:spPr>
          <a:xfrm>
            <a:off x="997578" y="260649"/>
            <a:ext cx="8625417" cy="573087"/>
          </a:xfrm>
        </p:spPr>
        <p:txBody>
          <a:bodyPr/>
          <a:lstStyle/>
          <a:p>
            <a:r>
              <a:rPr lang="en-US" dirty="0"/>
              <a:t>A continuum of preference for observed action emerges</a:t>
            </a:r>
          </a:p>
        </p:txBody>
      </p:sp>
    </p:spTree>
    <p:extLst>
      <p:ext uri="{BB962C8B-B14F-4D97-AF65-F5344CB8AC3E}">
        <p14:creationId xmlns:p14="http://schemas.microsoft.com/office/powerpoint/2010/main" val="2980369041"/>
      </p:ext>
    </p:extLst>
  </p:cSld>
  <p:clrMapOvr>
    <a:masterClrMapping/>
  </p:clrMapOvr>
</p:sld>
</file>

<file path=ppt/theme/theme1.xml><?xml version="1.0" encoding="utf-8"?>
<a:theme xmlns:a="http://schemas.openxmlformats.org/drawingml/2006/main" name="DPZ">
  <a:themeElements>
    <a:clrScheme name="1_Master_Standar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Master_Standart">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17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defRPr kumimoji="0" lang="de-DE" sz="1800" b="0" i="0" u="none" strike="noStrike" cap="none" normalizeH="0" baseline="0" smtClean="0">
            <a:ln>
              <a:noFill/>
            </a:ln>
            <a:solidFill>
              <a:srgbClr val="4D4D4D"/>
            </a:solidFill>
            <a:effectLst/>
            <a:latin typeface="Arial" charset="0"/>
          </a:defRPr>
        </a:defPPr>
      </a:lstStyle>
    </a:spDef>
    <a:lnDef>
      <a:spPr bwMode="auto">
        <a:xfrm>
          <a:off x="0" y="0"/>
          <a:ext cx="1" cy="1"/>
        </a:xfrm>
        <a:custGeom>
          <a:avLst/>
          <a:gdLst/>
          <a:ahLst/>
          <a:cxnLst/>
          <a:rect l="0" t="0" r="0" b="0"/>
          <a:pathLst/>
        </a:custGeom>
        <a:noFill/>
        <a:ln w="317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
            <a:srgbClr val="001E46"/>
          </a:buClr>
          <a:buSzTx/>
          <a:buFont typeface="Wingdings" pitchFamily="2" charset="2"/>
          <a:buNone/>
          <a:tabLst>
            <a:tab pos="1708150" algn="l"/>
          </a:tabLst>
          <a:defRPr kumimoji="0" lang="de-DE" sz="1800" b="0" i="0" u="none" strike="noStrike" cap="none" normalizeH="0" baseline="0" smtClean="0">
            <a:ln>
              <a:noFill/>
            </a:ln>
            <a:solidFill>
              <a:srgbClr val="4D4D4D"/>
            </a:solidFill>
            <a:effectLst/>
            <a:latin typeface="Arial" charset="0"/>
          </a:defRPr>
        </a:defPPr>
      </a:lstStyle>
    </a:lnDef>
  </a:objectDefaults>
  <a:extraClrSchemeLst>
    <a:extraClrScheme>
      <a:clrScheme name="1_Master_Standar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Master_Standart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Master_Standart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Master_Standart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Master_Standart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Master_Standart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Master_Standart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Master_Standart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Master_Standart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Master_Standart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Master_Standart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Master_Standart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~9393935</Template>
  <TotalTime>5094</TotalTime>
  <Words>2139</Words>
  <Application>Microsoft Office PowerPoint</Application>
  <PresentationFormat>Widescreen</PresentationFormat>
  <Paragraphs>173</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Font Awesome 6 Brands Regular</vt:lpstr>
      <vt:lpstr>Font Awesome 6 Free Solid</vt:lpstr>
      <vt:lpstr>Wingdings</vt:lpstr>
      <vt:lpstr>DPZ</vt:lpstr>
      <vt:lpstr>Opportunities and limitations of neural representations of observed action</vt:lpstr>
      <vt:lpstr>Representations of action execution and observation appear to be linked </vt:lpstr>
      <vt:lpstr>Mirror neuron activity has many hypothesized roles</vt:lpstr>
      <vt:lpstr>Activity during observation influences BCI decoders</vt:lpstr>
      <vt:lpstr>Are there fine or coarse representations of observed movements?</vt:lpstr>
      <vt:lpstr>Are there fine or coarse representations of observed movements?</vt:lpstr>
      <vt:lpstr>Turntable experiment samples a wide variety of grips</vt:lpstr>
      <vt:lpstr>Floating microelectrode array (FMA) implants record populations from the three main areas in the grasping network</vt:lpstr>
      <vt:lpstr>A continuum of preference for observed action emerges</vt:lpstr>
      <vt:lpstr>A continuum of preference for observed action emerges</vt:lpstr>
      <vt:lpstr>An observation-preferring neuron class does not emerge</vt:lpstr>
      <vt:lpstr>Activity related to object vision confounds many analyses, but can be surgically removed</vt:lpstr>
      <vt:lpstr>Shared population activity is substantial, but invariant to grip</vt:lpstr>
      <vt:lpstr>Representation of observed grips is weaker than expected</vt:lpstr>
      <vt:lpstr>Representation of observed grips is weaker than expected</vt:lpstr>
      <vt:lpstr>Summary &amp; Conclusions</vt:lpstr>
      <vt:lpstr>Acknowledgments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GlaweM</dc:creator>
  <cp:lastModifiedBy>James Goodman</cp:lastModifiedBy>
  <cp:revision>137</cp:revision>
  <dcterms:created xsi:type="dcterms:W3CDTF">2012-10-16T10:22:04Z</dcterms:created>
  <dcterms:modified xsi:type="dcterms:W3CDTF">2022-12-12T18:07:02Z</dcterms:modified>
</cp:coreProperties>
</file>

<file path=docProps/thumbnail.jpeg>
</file>